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300" r:id="rId4"/>
    <p:sldId id="265" r:id="rId5"/>
    <p:sldId id="269" r:id="rId6"/>
    <p:sldId id="272" r:id="rId7"/>
    <p:sldId id="275" r:id="rId8"/>
    <p:sldId id="281" r:id="rId9"/>
    <p:sldId id="301" r:id="rId10"/>
    <p:sldId id="303" r:id="rId11"/>
    <p:sldId id="285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899" autoAdjust="0"/>
  </p:normalViewPr>
  <p:slideViewPr>
    <p:cSldViewPr snapToGrid="0">
      <p:cViewPr>
        <p:scale>
          <a:sx n="73" d="100"/>
          <a:sy n="73" d="100"/>
        </p:scale>
        <p:origin x="-904" y="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ntosh\By%20Me\Myanmar_casestudy\SAT_Template%20(Autosaved)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ntosh\Khulna%20Case%20Study\khulna_assignment\Assignment_I_SAT_Khulna_Bangladesh_April_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819470888604362E-2"/>
          <c:y val="7.8128887446132167E-2"/>
          <c:w val="0.58328221741955566"/>
          <c:h val="0.79215468307888948"/>
        </c:manualLayout>
      </c:layout>
      <c:pieChart>
        <c:varyColors val="1"/>
        <c:ser>
          <c:idx val="1"/>
          <c:order val="0"/>
          <c:explosion val="26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DashBoard!$A$3:$A$5</c:f>
              <c:strCache>
                <c:ptCount val="3"/>
                <c:pt idx="0">
                  <c:v>Septic Tank (to drain)</c:v>
                </c:pt>
                <c:pt idx="1">
                  <c:v>Septic Tank (to soakway)</c:v>
                </c:pt>
                <c:pt idx="2">
                  <c:v>Sinple Pit Latrine</c:v>
                </c:pt>
              </c:strCache>
            </c:strRef>
          </c:cat>
          <c:val>
            <c:numRef>
              <c:f>DashBoard!$C$3:$C$5</c:f>
              <c:numCache>
                <c:formatCode>0%</c:formatCode>
                <c:ptCount val="3"/>
                <c:pt idx="0">
                  <c:v>3.5000000000000003E-2</c:v>
                </c:pt>
                <c:pt idx="1">
                  <c:v>0.66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7633140858343"/>
          <c:y val="0.20685690068549373"/>
          <c:w val="0.35024424724765418"/>
          <c:h val="0.487410386697542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68340623336224E-2"/>
          <c:y val="0.23731928396055185"/>
          <c:w val="0.52466425242487325"/>
          <c:h val="0.6351354343929128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'DashBoard#2'!$AL$159:$AL$163</c:f>
              <c:strCache>
                <c:ptCount val="5"/>
                <c:pt idx="0">
                  <c:v>Septic tanks</c:v>
                </c:pt>
                <c:pt idx="1">
                  <c:v>Single pit latrine</c:v>
                </c:pt>
                <c:pt idx="2">
                  <c:v>Twin pit latrine</c:v>
                </c:pt>
                <c:pt idx="3">
                  <c:v>Cesspool</c:v>
                </c:pt>
                <c:pt idx="4">
                  <c:v>Without any connection</c:v>
                </c:pt>
              </c:strCache>
            </c:strRef>
          </c:cat>
          <c:val>
            <c:numRef>
              <c:f>'DashBoard#2'!$AM$159:$AM$163</c:f>
              <c:numCache>
                <c:formatCode>General</c:formatCode>
                <c:ptCount val="5"/>
                <c:pt idx="0">
                  <c:v>61</c:v>
                </c:pt>
                <c:pt idx="1">
                  <c:v>14.6</c:v>
                </c:pt>
                <c:pt idx="2">
                  <c:v>14</c:v>
                </c:pt>
                <c:pt idx="3">
                  <c:v>0</c:v>
                </c:pt>
                <c:pt idx="4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984220713301308"/>
          <c:y val="0.31472581376681696"/>
          <c:w val="0.37412337626084263"/>
          <c:h val="0.40048074945838036"/>
        </c:manualLayout>
      </c:layout>
      <c:overlay val="0"/>
      <c:txPr>
        <a:bodyPr/>
        <a:lstStyle/>
        <a:p>
          <a:pPr>
            <a:defRPr sz="1000"/>
          </a:pPr>
          <a:endParaRPr lang="ja-JP"/>
        </a:p>
      </c:txPr>
    </c:legend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DE47A-C520-4C89-AC2F-CBBFD6DDA23D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729F823F-3E5F-4A35-B990-2B87843B122F}">
      <dgm:prSet phldrT="[Text]"/>
      <dgm:spPr/>
      <dgm:t>
        <a:bodyPr/>
        <a:lstStyle/>
        <a:p>
          <a:r>
            <a:rPr lang="en-US" dirty="0"/>
            <a:t>2013: </a:t>
          </a:r>
          <a:r>
            <a:rPr lang="en-US" dirty="0">
              <a:solidFill>
                <a:srgbClr val="C00000"/>
              </a:solidFill>
              <a:latin typeface="Candara" pitchFamily="34" charset="0"/>
            </a:rPr>
            <a:t>Idea Screening</a:t>
          </a:r>
          <a:endParaRPr lang="en-US" dirty="0"/>
        </a:p>
      </dgm:t>
    </dgm:pt>
    <dgm:pt modelId="{F3885246-A4D0-4BFC-9955-320FF397754E}" type="parTrans" cxnId="{348B7F9F-2EE6-4438-A742-31935E375C97}">
      <dgm:prSet/>
      <dgm:spPr/>
      <dgm:t>
        <a:bodyPr/>
        <a:lstStyle/>
        <a:p>
          <a:endParaRPr lang="en-US"/>
        </a:p>
      </dgm:t>
    </dgm:pt>
    <dgm:pt modelId="{ED816C5B-251A-476E-890D-57F759EE06F6}" type="sibTrans" cxnId="{348B7F9F-2EE6-4438-A742-31935E375C97}">
      <dgm:prSet/>
      <dgm:spPr/>
      <dgm:t>
        <a:bodyPr/>
        <a:lstStyle/>
        <a:p>
          <a:endParaRPr lang="en-US"/>
        </a:p>
      </dgm:t>
    </dgm:pt>
    <dgm:pt modelId="{78E02B0E-35E7-46B6-827A-974C11BE422D}">
      <dgm:prSet phldrT="[Text]"/>
      <dgm:spPr/>
      <dgm:t>
        <a:bodyPr/>
        <a:lstStyle/>
        <a:p>
          <a:r>
            <a:rPr lang="en-US" dirty="0"/>
            <a:t>2014: </a:t>
          </a:r>
          <a:r>
            <a:rPr lang="en-US" dirty="0">
              <a:solidFill>
                <a:srgbClr val="C00000"/>
              </a:solidFill>
              <a:latin typeface="Candara" pitchFamily="34" charset="0"/>
            </a:rPr>
            <a:t>Concept Development &amp; Testing</a:t>
          </a:r>
          <a:endParaRPr lang="en-US" dirty="0"/>
        </a:p>
      </dgm:t>
    </dgm:pt>
    <dgm:pt modelId="{42AEF431-63BF-4817-8DE0-2B52006F6A8A}" type="parTrans" cxnId="{D09D710B-9E16-4370-9819-0210ED601086}">
      <dgm:prSet/>
      <dgm:spPr/>
      <dgm:t>
        <a:bodyPr/>
        <a:lstStyle/>
        <a:p>
          <a:endParaRPr lang="en-US"/>
        </a:p>
      </dgm:t>
    </dgm:pt>
    <dgm:pt modelId="{07F42959-DE5F-4A72-A249-B04C43A19C32}" type="sibTrans" cxnId="{D09D710B-9E16-4370-9819-0210ED601086}">
      <dgm:prSet/>
      <dgm:spPr/>
      <dgm:t>
        <a:bodyPr/>
        <a:lstStyle/>
        <a:p>
          <a:endParaRPr lang="en-US"/>
        </a:p>
      </dgm:t>
    </dgm:pt>
    <dgm:pt modelId="{B4066E53-A2D3-4F36-897A-12D72A9DD0E3}">
      <dgm:prSet phldrT="[Text]"/>
      <dgm:spPr/>
      <dgm:t>
        <a:bodyPr/>
        <a:lstStyle/>
        <a:p>
          <a:endParaRPr lang="en-US"/>
        </a:p>
      </dgm:t>
    </dgm:pt>
    <dgm:pt modelId="{6846C933-F9AC-4BC2-A026-96FACBEA45F8}" type="parTrans" cxnId="{8AC153AC-CD2A-432D-B2A2-F13196CBB4D3}">
      <dgm:prSet/>
      <dgm:spPr/>
      <dgm:t>
        <a:bodyPr/>
        <a:lstStyle/>
        <a:p>
          <a:endParaRPr lang="en-US"/>
        </a:p>
      </dgm:t>
    </dgm:pt>
    <dgm:pt modelId="{4A7AF0EE-8F75-48F3-B1DB-E98CCFB30D78}" type="sibTrans" cxnId="{8AC153AC-CD2A-432D-B2A2-F13196CBB4D3}">
      <dgm:prSet/>
      <dgm:spPr/>
      <dgm:t>
        <a:bodyPr/>
        <a:lstStyle/>
        <a:p>
          <a:endParaRPr lang="en-US"/>
        </a:p>
      </dgm:t>
    </dgm:pt>
    <dgm:pt modelId="{275F7813-B93E-4313-AF51-7551088E6105}">
      <dgm:prSet phldrT="[Text]"/>
      <dgm:spPr/>
      <dgm:t>
        <a:bodyPr/>
        <a:lstStyle/>
        <a:p>
          <a:r>
            <a:rPr lang="en-US" dirty="0"/>
            <a:t>2015: </a:t>
          </a:r>
          <a:r>
            <a:rPr lang="en-US" dirty="0">
              <a:solidFill>
                <a:srgbClr val="C00000"/>
              </a:solidFill>
              <a:latin typeface="Candara" pitchFamily="34" charset="0"/>
            </a:rPr>
            <a:t>Product Development</a:t>
          </a:r>
          <a:endParaRPr lang="en-US" dirty="0"/>
        </a:p>
      </dgm:t>
    </dgm:pt>
    <dgm:pt modelId="{8C9F1553-B3CA-44B9-BC2E-1927C62C069A}" type="parTrans" cxnId="{DC064362-12FD-44A9-8B6A-7E3E10E7444D}">
      <dgm:prSet/>
      <dgm:spPr/>
      <dgm:t>
        <a:bodyPr/>
        <a:lstStyle/>
        <a:p>
          <a:endParaRPr lang="en-US"/>
        </a:p>
      </dgm:t>
    </dgm:pt>
    <dgm:pt modelId="{4906FC83-41C8-496C-A199-B5895F9A8FCB}" type="sibTrans" cxnId="{DC064362-12FD-44A9-8B6A-7E3E10E7444D}">
      <dgm:prSet/>
      <dgm:spPr/>
      <dgm:t>
        <a:bodyPr/>
        <a:lstStyle/>
        <a:p>
          <a:endParaRPr lang="en-US"/>
        </a:p>
      </dgm:t>
    </dgm:pt>
    <dgm:pt modelId="{7ADDBBFC-130C-436B-B146-1FC8AF7A3688}">
      <dgm:prSet phldrT="[Text]"/>
      <dgm:spPr/>
      <dgm:t>
        <a:bodyPr/>
        <a:lstStyle/>
        <a:p>
          <a:r>
            <a:rPr lang="en-US" dirty="0"/>
            <a:t>2016: </a:t>
          </a:r>
          <a:r>
            <a:rPr lang="en-US" dirty="0">
              <a:solidFill>
                <a:srgbClr val="C00000"/>
              </a:solidFill>
              <a:latin typeface="Candara" pitchFamily="34" charset="0"/>
            </a:rPr>
            <a:t>Business Analysis</a:t>
          </a:r>
          <a:endParaRPr lang="en-US" dirty="0"/>
        </a:p>
      </dgm:t>
    </dgm:pt>
    <dgm:pt modelId="{BA61794F-6C19-482D-94C4-142F054BC64A}" type="parTrans" cxnId="{310F8805-A948-4B6C-87EC-3F9C02122F05}">
      <dgm:prSet/>
      <dgm:spPr/>
      <dgm:t>
        <a:bodyPr/>
        <a:lstStyle/>
        <a:p>
          <a:endParaRPr lang="en-US"/>
        </a:p>
      </dgm:t>
    </dgm:pt>
    <dgm:pt modelId="{B2FA96F6-56B7-41A2-832A-A7865FA2E983}" type="sibTrans" cxnId="{310F8805-A948-4B6C-87EC-3F9C02122F05}">
      <dgm:prSet/>
      <dgm:spPr/>
      <dgm:t>
        <a:bodyPr/>
        <a:lstStyle/>
        <a:p>
          <a:endParaRPr lang="en-US"/>
        </a:p>
      </dgm:t>
    </dgm:pt>
    <dgm:pt modelId="{3EDB1901-E117-4537-B0F1-49EE1DAD471A}">
      <dgm:prSet phldrT="[Text]"/>
      <dgm:spPr/>
      <dgm:t>
        <a:bodyPr/>
        <a:lstStyle/>
        <a:p>
          <a:r>
            <a:rPr lang="en-US" dirty="0"/>
            <a:t>2017: </a:t>
          </a:r>
          <a:r>
            <a:rPr lang="en-US" dirty="0">
              <a:solidFill>
                <a:srgbClr val="C00000"/>
              </a:solidFill>
              <a:latin typeface="Candara" pitchFamily="34" charset="0"/>
            </a:rPr>
            <a:t>Commercialization</a:t>
          </a:r>
          <a:endParaRPr lang="en-US" dirty="0"/>
        </a:p>
      </dgm:t>
    </dgm:pt>
    <dgm:pt modelId="{966BFFD0-FFBA-4C2B-A162-9828EACA2194}" type="parTrans" cxnId="{C785ADA3-C810-4171-A648-CACFCAE869FE}">
      <dgm:prSet/>
      <dgm:spPr/>
      <dgm:t>
        <a:bodyPr/>
        <a:lstStyle/>
        <a:p>
          <a:endParaRPr lang="en-US"/>
        </a:p>
      </dgm:t>
    </dgm:pt>
    <dgm:pt modelId="{B27838CB-953F-43CB-8989-0932FB92C6AE}" type="sibTrans" cxnId="{C785ADA3-C810-4171-A648-CACFCAE869FE}">
      <dgm:prSet/>
      <dgm:spPr/>
      <dgm:t>
        <a:bodyPr/>
        <a:lstStyle/>
        <a:p>
          <a:endParaRPr lang="en-US"/>
        </a:p>
      </dgm:t>
    </dgm:pt>
    <dgm:pt modelId="{B8F7036F-7242-40B7-A346-0C3F913510A5}" type="pres">
      <dgm:prSet presAssocID="{67FDE47A-C520-4C89-AC2F-CBBFD6DDA23D}" presName="arrowDiagram" presStyleCnt="0">
        <dgm:presLayoutVars>
          <dgm:chMax val="5"/>
          <dgm:dir/>
          <dgm:resizeHandles val="exact"/>
        </dgm:presLayoutVars>
      </dgm:prSet>
      <dgm:spPr/>
    </dgm:pt>
    <dgm:pt modelId="{9D9878A4-BEE2-48C0-B598-2FB99A9D7B3E}" type="pres">
      <dgm:prSet presAssocID="{67FDE47A-C520-4C89-AC2F-CBBFD6DDA23D}" presName="arrow" presStyleLbl="bgShp" presStyleIdx="0" presStyleCnt="1"/>
      <dgm:spPr/>
    </dgm:pt>
    <dgm:pt modelId="{DAA25D3C-7173-4C80-94DE-889BC48CD062}" type="pres">
      <dgm:prSet presAssocID="{67FDE47A-C520-4C89-AC2F-CBBFD6DDA23D}" presName="arrowDiagram5" presStyleCnt="0"/>
      <dgm:spPr/>
    </dgm:pt>
    <dgm:pt modelId="{E27C3589-4930-4E6B-9F8C-5CF245D59032}" type="pres">
      <dgm:prSet presAssocID="{729F823F-3E5F-4A35-B990-2B87843B122F}" presName="bullet5a" presStyleLbl="node1" presStyleIdx="0" presStyleCnt="5"/>
      <dgm:spPr/>
    </dgm:pt>
    <dgm:pt modelId="{9F97A30E-C041-4CA6-BCBA-9B1D1A5C75A2}" type="pres">
      <dgm:prSet presAssocID="{729F823F-3E5F-4A35-B990-2B87843B12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840D3-9373-4D7A-913A-1B02F2F48FF9}" type="pres">
      <dgm:prSet presAssocID="{78E02B0E-35E7-46B6-827A-974C11BE422D}" presName="bullet5b" presStyleLbl="node1" presStyleIdx="1" presStyleCnt="5"/>
      <dgm:spPr/>
    </dgm:pt>
    <dgm:pt modelId="{4B0F5416-8470-4364-A773-41E3297A1D79}" type="pres">
      <dgm:prSet presAssocID="{78E02B0E-35E7-46B6-827A-974C11BE422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84675-8AB5-4711-87F0-2642ADFE2092}" type="pres">
      <dgm:prSet presAssocID="{275F7813-B93E-4313-AF51-7551088E6105}" presName="bullet5c" presStyleLbl="node1" presStyleIdx="2" presStyleCnt="5"/>
      <dgm:spPr/>
    </dgm:pt>
    <dgm:pt modelId="{724CF3B2-8842-4C7F-8F0A-71DC0366BE07}" type="pres">
      <dgm:prSet presAssocID="{275F7813-B93E-4313-AF51-7551088E6105}" presName="textBox5c" presStyleLbl="revTx" presStyleIdx="2" presStyleCnt="5" custScaleX="80021" custLinFactNeighborX="-712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6452D-FECA-4EA4-90D1-5F745D4262E1}" type="pres">
      <dgm:prSet presAssocID="{7ADDBBFC-130C-436B-B146-1FC8AF7A3688}" presName="bullet5d" presStyleLbl="node1" presStyleIdx="3" presStyleCnt="5"/>
      <dgm:spPr/>
    </dgm:pt>
    <dgm:pt modelId="{894ACD96-3806-404A-8CCD-0BA5D7FF6BB0}" type="pres">
      <dgm:prSet presAssocID="{7ADDBBFC-130C-436B-B146-1FC8AF7A368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FB026-EFA3-4A89-8A92-3E5AFB684721}" type="pres">
      <dgm:prSet presAssocID="{3EDB1901-E117-4537-B0F1-49EE1DAD471A}" presName="bullet5e" presStyleLbl="node1" presStyleIdx="4" presStyleCnt="5"/>
      <dgm:spPr/>
    </dgm:pt>
    <dgm:pt modelId="{C54EC9BE-4301-4A94-B244-C54DD565AC20}" type="pres">
      <dgm:prSet presAssocID="{3EDB1901-E117-4537-B0F1-49EE1DAD471A}" presName="textBox5e" presStyleLbl="revTx" presStyleIdx="4" presStyleCnt="5" custScaleX="110538" custLinFactNeighborX="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A3795-D713-4EBA-9DFE-948AAE51616B}" type="presOf" srcId="{3EDB1901-E117-4537-B0F1-49EE1DAD471A}" destId="{C54EC9BE-4301-4A94-B244-C54DD565AC20}" srcOrd="0" destOrd="0" presId="urn:microsoft.com/office/officeart/2005/8/layout/arrow2"/>
    <dgm:cxn modelId="{779CE32F-363D-4ED3-987D-558DA1BDC231}" type="presOf" srcId="{729F823F-3E5F-4A35-B990-2B87843B122F}" destId="{9F97A30E-C041-4CA6-BCBA-9B1D1A5C75A2}" srcOrd="0" destOrd="0" presId="urn:microsoft.com/office/officeart/2005/8/layout/arrow2"/>
    <dgm:cxn modelId="{D44D19A9-CE1A-4952-92A2-D1E17E853B75}" type="presOf" srcId="{78E02B0E-35E7-46B6-827A-974C11BE422D}" destId="{4B0F5416-8470-4364-A773-41E3297A1D79}" srcOrd="0" destOrd="0" presId="urn:microsoft.com/office/officeart/2005/8/layout/arrow2"/>
    <dgm:cxn modelId="{99AA9795-4BF3-427D-B4DF-252C9B4F0465}" type="presOf" srcId="{7ADDBBFC-130C-436B-B146-1FC8AF7A3688}" destId="{894ACD96-3806-404A-8CCD-0BA5D7FF6BB0}" srcOrd="0" destOrd="0" presId="urn:microsoft.com/office/officeart/2005/8/layout/arrow2"/>
    <dgm:cxn modelId="{8AC153AC-CD2A-432D-B2A2-F13196CBB4D3}" srcId="{67FDE47A-C520-4C89-AC2F-CBBFD6DDA23D}" destId="{B4066E53-A2D3-4F36-897A-12D72A9DD0E3}" srcOrd="5" destOrd="0" parTransId="{6846C933-F9AC-4BC2-A026-96FACBEA45F8}" sibTransId="{4A7AF0EE-8F75-48F3-B1DB-E98CCFB30D78}"/>
    <dgm:cxn modelId="{348B7F9F-2EE6-4438-A742-31935E375C97}" srcId="{67FDE47A-C520-4C89-AC2F-CBBFD6DDA23D}" destId="{729F823F-3E5F-4A35-B990-2B87843B122F}" srcOrd="0" destOrd="0" parTransId="{F3885246-A4D0-4BFC-9955-320FF397754E}" sibTransId="{ED816C5B-251A-476E-890D-57F759EE06F6}"/>
    <dgm:cxn modelId="{310F8805-A948-4B6C-87EC-3F9C02122F05}" srcId="{67FDE47A-C520-4C89-AC2F-CBBFD6DDA23D}" destId="{7ADDBBFC-130C-436B-B146-1FC8AF7A3688}" srcOrd="3" destOrd="0" parTransId="{BA61794F-6C19-482D-94C4-142F054BC64A}" sibTransId="{B2FA96F6-56B7-41A2-832A-A7865FA2E983}"/>
    <dgm:cxn modelId="{FCD9E315-2212-4D29-8A78-1A8F7BE894C5}" type="presOf" srcId="{275F7813-B93E-4313-AF51-7551088E6105}" destId="{724CF3B2-8842-4C7F-8F0A-71DC0366BE07}" srcOrd="0" destOrd="0" presId="urn:microsoft.com/office/officeart/2005/8/layout/arrow2"/>
    <dgm:cxn modelId="{C785ADA3-C810-4171-A648-CACFCAE869FE}" srcId="{67FDE47A-C520-4C89-AC2F-CBBFD6DDA23D}" destId="{3EDB1901-E117-4537-B0F1-49EE1DAD471A}" srcOrd="4" destOrd="0" parTransId="{966BFFD0-FFBA-4C2B-A162-9828EACA2194}" sibTransId="{B27838CB-953F-43CB-8989-0932FB92C6AE}"/>
    <dgm:cxn modelId="{D09D710B-9E16-4370-9819-0210ED601086}" srcId="{67FDE47A-C520-4C89-AC2F-CBBFD6DDA23D}" destId="{78E02B0E-35E7-46B6-827A-974C11BE422D}" srcOrd="1" destOrd="0" parTransId="{42AEF431-63BF-4817-8DE0-2B52006F6A8A}" sibTransId="{07F42959-DE5F-4A72-A249-B04C43A19C32}"/>
    <dgm:cxn modelId="{DC064362-12FD-44A9-8B6A-7E3E10E7444D}" srcId="{67FDE47A-C520-4C89-AC2F-CBBFD6DDA23D}" destId="{275F7813-B93E-4313-AF51-7551088E6105}" srcOrd="2" destOrd="0" parTransId="{8C9F1553-B3CA-44B9-BC2E-1927C62C069A}" sibTransId="{4906FC83-41C8-496C-A199-B5895F9A8FCB}"/>
    <dgm:cxn modelId="{2DF41696-3EEF-4BF3-A7F7-ED1FB7164398}" type="presOf" srcId="{67FDE47A-C520-4C89-AC2F-CBBFD6DDA23D}" destId="{B8F7036F-7242-40B7-A346-0C3F913510A5}" srcOrd="0" destOrd="0" presId="urn:microsoft.com/office/officeart/2005/8/layout/arrow2"/>
    <dgm:cxn modelId="{D63CB75B-63E1-4F17-AB92-61B276A36DF9}" type="presParOf" srcId="{B8F7036F-7242-40B7-A346-0C3F913510A5}" destId="{9D9878A4-BEE2-48C0-B598-2FB99A9D7B3E}" srcOrd="0" destOrd="0" presId="urn:microsoft.com/office/officeart/2005/8/layout/arrow2"/>
    <dgm:cxn modelId="{33C4AF12-CDDA-4615-B19C-FD3A79CB36F5}" type="presParOf" srcId="{B8F7036F-7242-40B7-A346-0C3F913510A5}" destId="{DAA25D3C-7173-4C80-94DE-889BC48CD062}" srcOrd="1" destOrd="0" presId="urn:microsoft.com/office/officeart/2005/8/layout/arrow2"/>
    <dgm:cxn modelId="{C3197253-58A6-4BE4-BCD5-A8651F8A6358}" type="presParOf" srcId="{DAA25D3C-7173-4C80-94DE-889BC48CD062}" destId="{E27C3589-4930-4E6B-9F8C-5CF245D59032}" srcOrd="0" destOrd="0" presId="urn:microsoft.com/office/officeart/2005/8/layout/arrow2"/>
    <dgm:cxn modelId="{07AD8844-DB76-4CE7-B074-F295FE3E2ED4}" type="presParOf" srcId="{DAA25D3C-7173-4C80-94DE-889BC48CD062}" destId="{9F97A30E-C041-4CA6-BCBA-9B1D1A5C75A2}" srcOrd="1" destOrd="0" presId="urn:microsoft.com/office/officeart/2005/8/layout/arrow2"/>
    <dgm:cxn modelId="{706FFE90-1D9D-411A-B634-4D71BB81476F}" type="presParOf" srcId="{DAA25D3C-7173-4C80-94DE-889BC48CD062}" destId="{1C0840D3-9373-4D7A-913A-1B02F2F48FF9}" srcOrd="2" destOrd="0" presId="urn:microsoft.com/office/officeart/2005/8/layout/arrow2"/>
    <dgm:cxn modelId="{10EA2A60-B6D8-493B-9025-B4E61DD364E4}" type="presParOf" srcId="{DAA25D3C-7173-4C80-94DE-889BC48CD062}" destId="{4B0F5416-8470-4364-A773-41E3297A1D79}" srcOrd="3" destOrd="0" presId="urn:microsoft.com/office/officeart/2005/8/layout/arrow2"/>
    <dgm:cxn modelId="{2C0090C7-B3CE-4FBB-99A8-95412858D9E4}" type="presParOf" srcId="{DAA25D3C-7173-4C80-94DE-889BC48CD062}" destId="{93A84675-8AB5-4711-87F0-2642ADFE2092}" srcOrd="4" destOrd="0" presId="urn:microsoft.com/office/officeart/2005/8/layout/arrow2"/>
    <dgm:cxn modelId="{27B204CC-12C4-4361-9E1D-6310B0783C49}" type="presParOf" srcId="{DAA25D3C-7173-4C80-94DE-889BC48CD062}" destId="{724CF3B2-8842-4C7F-8F0A-71DC0366BE07}" srcOrd="5" destOrd="0" presId="urn:microsoft.com/office/officeart/2005/8/layout/arrow2"/>
    <dgm:cxn modelId="{AA7D571B-1285-4FBB-B9F5-2427A1121D6E}" type="presParOf" srcId="{DAA25D3C-7173-4C80-94DE-889BC48CD062}" destId="{BF36452D-FECA-4EA4-90D1-5F745D4262E1}" srcOrd="6" destOrd="0" presId="urn:microsoft.com/office/officeart/2005/8/layout/arrow2"/>
    <dgm:cxn modelId="{696B1848-2A4F-4ACE-9ED9-B1B0B48307E8}" type="presParOf" srcId="{DAA25D3C-7173-4C80-94DE-889BC48CD062}" destId="{894ACD96-3806-404A-8CCD-0BA5D7FF6BB0}" srcOrd="7" destOrd="0" presId="urn:microsoft.com/office/officeart/2005/8/layout/arrow2"/>
    <dgm:cxn modelId="{B749C6CF-1DB2-4299-BCB9-FD5ED719702A}" type="presParOf" srcId="{DAA25D3C-7173-4C80-94DE-889BC48CD062}" destId="{EE6FB026-EFA3-4A89-8A92-3E5AFB684721}" srcOrd="8" destOrd="0" presId="urn:microsoft.com/office/officeart/2005/8/layout/arrow2"/>
    <dgm:cxn modelId="{F4056CB6-2396-4406-BBB1-686AA78B14FD}" type="presParOf" srcId="{DAA25D3C-7173-4C80-94DE-889BC48CD062}" destId="{C54EC9BE-4301-4A94-B244-C54DD565AC2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878A4-BEE2-48C0-B598-2FB99A9D7B3E}">
      <dsp:nvSpPr>
        <dsp:cNvPr id="0" name=""/>
        <dsp:cNvSpPr/>
      </dsp:nvSpPr>
      <dsp:spPr>
        <a:xfrm>
          <a:off x="108584" y="0"/>
          <a:ext cx="8155092" cy="50969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C3589-4930-4E6B-9F8C-5CF245D59032}">
      <dsp:nvSpPr>
        <dsp:cNvPr id="0" name=""/>
        <dsp:cNvSpPr/>
      </dsp:nvSpPr>
      <dsp:spPr>
        <a:xfrm>
          <a:off x="911861" y="3790079"/>
          <a:ext cx="187567" cy="1875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7A30E-C041-4CA6-BCBA-9B1D1A5C75A2}">
      <dsp:nvSpPr>
        <dsp:cNvPr id="0" name=""/>
        <dsp:cNvSpPr/>
      </dsp:nvSpPr>
      <dsp:spPr>
        <a:xfrm>
          <a:off x="1005644" y="3883862"/>
          <a:ext cx="1068317" cy="121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8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2013: </a:t>
          </a:r>
          <a:r>
            <a:rPr lang="en-US" sz="1400" kern="1200" dirty="0">
              <a:solidFill>
                <a:srgbClr val="C00000"/>
              </a:solidFill>
              <a:latin typeface="Candara" pitchFamily="34" charset="0"/>
            </a:rPr>
            <a:t>Idea Screening</a:t>
          </a:r>
          <a:endParaRPr lang="en-US" sz="1400" kern="1200" dirty="0"/>
        </a:p>
      </dsp:txBody>
      <dsp:txXfrm>
        <a:off x="1005644" y="3883862"/>
        <a:ext cx="1068317" cy="1213070"/>
      </dsp:txXfrm>
    </dsp:sp>
    <dsp:sp modelId="{1C0840D3-9373-4D7A-913A-1B02F2F48FF9}">
      <dsp:nvSpPr>
        <dsp:cNvPr id="0" name=""/>
        <dsp:cNvSpPr/>
      </dsp:nvSpPr>
      <dsp:spPr>
        <a:xfrm>
          <a:off x="1927170" y="2814526"/>
          <a:ext cx="293583" cy="293583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5416-8470-4364-A773-41E3297A1D79}">
      <dsp:nvSpPr>
        <dsp:cNvPr id="0" name=""/>
        <dsp:cNvSpPr/>
      </dsp:nvSpPr>
      <dsp:spPr>
        <a:xfrm>
          <a:off x="2073961" y="2961318"/>
          <a:ext cx="1353745" cy="213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56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2014: </a:t>
          </a:r>
          <a:r>
            <a:rPr lang="en-US" sz="1400" kern="1200" dirty="0">
              <a:solidFill>
                <a:srgbClr val="C00000"/>
              </a:solidFill>
              <a:latin typeface="Candara" pitchFamily="34" charset="0"/>
            </a:rPr>
            <a:t>Concept Development &amp; Testing</a:t>
          </a:r>
          <a:endParaRPr lang="en-US" sz="1400" kern="1200" dirty="0"/>
        </a:p>
      </dsp:txBody>
      <dsp:txXfrm>
        <a:off x="2073961" y="2961318"/>
        <a:ext cx="1353745" cy="2135614"/>
      </dsp:txXfrm>
    </dsp:sp>
    <dsp:sp modelId="{93A84675-8AB5-4711-87F0-2642ADFE2092}">
      <dsp:nvSpPr>
        <dsp:cNvPr id="0" name=""/>
        <dsp:cNvSpPr/>
      </dsp:nvSpPr>
      <dsp:spPr>
        <a:xfrm>
          <a:off x="3231984" y="2036734"/>
          <a:ext cx="391444" cy="39144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CF3B2-8842-4C7F-8F0A-71DC0366BE07}">
      <dsp:nvSpPr>
        <dsp:cNvPr id="0" name=""/>
        <dsp:cNvSpPr/>
      </dsp:nvSpPr>
      <dsp:spPr>
        <a:xfrm>
          <a:off x="3472808" y="2232456"/>
          <a:ext cx="1259476" cy="286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1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2015: </a:t>
          </a:r>
          <a:r>
            <a:rPr lang="en-US" sz="1400" kern="1200" dirty="0">
              <a:solidFill>
                <a:srgbClr val="C00000"/>
              </a:solidFill>
              <a:latin typeface="Candara" pitchFamily="34" charset="0"/>
            </a:rPr>
            <a:t>Product Development</a:t>
          </a:r>
          <a:endParaRPr lang="en-US" sz="1400" kern="1200" dirty="0"/>
        </a:p>
      </dsp:txBody>
      <dsp:txXfrm>
        <a:off x="3472808" y="2232456"/>
        <a:ext cx="1259476" cy="2864476"/>
      </dsp:txXfrm>
    </dsp:sp>
    <dsp:sp modelId="{BF36452D-FECA-4EA4-90D1-5F745D4262E1}">
      <dsp:nvSpPr>
        <dsp:cNvPr id="0" name=""/>
        <dsp:cNvSpPr/>
      </dsp:nvSpPr>
      <dsp:spPr>
        <a:xfrm>
          <a:off x="4748832" y="1429180"/>
          <a:ext cx="505615" cy="505615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ACD96-3806-404A-8CCD-0BA5D7FF6BB0}">
      <dsp:nvSpPr>
        <dsp:cNvPr id="0" name=""/>
        <dsp:cNvSpPr/>
      </dsp:nvSpPr>
      <dsp:spPr>
        <a:xfrm>
          <a:off x="5001640" y="1681987"/>
          <a:ext cx="1631018" cy="3414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91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2016: </a:t>
          </a:r>
          <a:r>
            <a:rPr lang="en-US" sz="1400" kern="1200" dirty="0">
              <a:solidFill>
                <a:srgbClr val="C00000"/>
              </a:solidFill>
              <a:latin typeface="Candara" pitchFamily="34" charset="0"/>
            </a:rPr>
            <a:t>Business Analysis</a:t>
          </a:r>
          <a:endParaRPr lang="en-US" sz="1400" kern="1200" dirty="0"/>
        </a:p>
      </dsp:txBody>
      <dsp:txXfrm>
        <a:off x="5001640" y="1681987"/>
        <a:ext cx="1631018" cy="3414945"/>
      </dsp:txXfrm>
    </dsp:sp>
    <dsp:sp modelId="{EE6FB026-EFA3-4A89-8A92-3E5AFB684721}">
      <dsp:nvSpPr>
        <dsp:cNvPr id="0" name=""/>
        <dsp:cNvSpPr/>
      </dsp:nvSpPr>
      <dsp:spPr>
        <a:xfrm>
          <a:off x="6310532" y="1023464"/>
          <a:ext cx="644252" cy="64425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EC9BE-4301-4A94-B244-C54DD565AC20}">
      <dsp:nvSpPr>
        <dsp:cNvPr id="0" name=""/>
        <dsp:cNvSpPr/>
      </dsp:nvSpPr>
      <dsp:spPr>
        <a:xfrm>
          <a:off x="6655297" y="1345590"/>
          <a:ext cx="1802895" cy="375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2017: </a:t>
          </a:r>
          <a:r>
            <a:rPr lang="en-US" sz="1400" kern="1200" dirty="0">
              <a:solidFill>
                <a:srgbClr val="C00000"/>
              </a:solidFill>
              <a:latin typeface="Candara" pitchFamily="34" charset="0"/>
            </a:rPr>
            <a:t>Commercialization</a:t>
          </a:r>
          <a:endParaRPr lang="en-US" sz="1400" kern="1200" dirty="0"/>
        </a:p>
      </dsp:txBody>
      <dsp:txXfrm>
        <a:off x="6655297" y="1345590"/>
        <a:ext cx="1802895" cy="375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4CDE-B3E8-46C7-BED3-88C3C22EF07C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E16D-7D4C-4CB2-AE3A-595E434CB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 algn="l">
              <a:defRPr sz="196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2875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A6B-94CC-4C4D-80B7-15677E52AE9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F416-9D48-401F-A400-0B1E06D7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microsoft.com/office/2007/relationships/hdphoto" Target="../media/hdphoto2.wdp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19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www.fsmtoolbox.com/financial_technical_assessment_tool/" TargetMode="External"/><Relationship Id="rId18" Type="http://schemas.openxmlformats.org/officeDocument/2006/relationships/hyperlink" Target="http://www.fsmtoolbox.com/planning_tool/" TargetMode="External"/><Relationship Id="rId3" Type="http://schemas.openxmlformats.org/officeDocument/2006/relationships/image" Target="../media/image37.png"/><Relationship Id="rId21" Type="http://schemas.openxmlformats.org/officeDocument/2006/relationships/hyperlink" Target="http://www.fsmtoolbox.com/sanitab/" TargetMode="External"/><Relationship Id="rId7" Type="http://schemas.openxmlformats.org/officeDocument/2006/relationships/hyperlink" Target="http://www.fsmtoolbox.com/ifsm/" TargetMode="External"/><Relationship Id="rId12" Type="http://schemas.openxmlformats.org/officeDocument/2006/relationships/hyperlink" Target="http://www.fsmtoolbox.com/regulatory-and-institutional-assessment-tool/" TargetMode="External"/><Relationship Id="rId17" Type="http://schemas.openxmlformats.org/officeDocument/2006/relationships/hyperlink" Target="http://www.fsmtoolbox.com/advocacy_manual/" TargetMode="External"/><Relationship Id="rId25" Type="http://schemas.openxmlformats.org/officeDocument/2006/relationships/image" Target="../media/image46.jpg"/><Relationship Id="rId2" Type="http://schemas.openxmlformats.org/officeDocument/2006/relationships/hyperlink" Target="http://www.fsmtoolbox.com/sattool/" TargetMode="External"/><Relationship Id="rId16" Type="http://schemas.openxmlformats.org/officeDocument/2006/relationships/hyperlink" Target="http://www.fsmtoolbox.com/kpi/" TargetMode="External"/><Relationship Id="rId20" Type="http://schemas.openxmlformats.org/officeDocument/2006/relationships/hyperlink" Target="http://www.fsmtoolbox.com/psp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2.tif"/><Relationship Id="rId24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hyperlink" Target="http://www.fsmtoolbox.com/resources/tools/jobmatrix/Job_profile_matrix.xlsx" TargetMode="External"/><Relationship Id="rId23" Type="http://schemas.openxmlformats.org/officeDocument/2006/relationships/image" Target="../media/image44.png"/><Relationship Id="rId10" Type="http://schemas.openxmlformats.org/officeDocument/2006/relationships/hyperlink" Target="http://www.fsmtoolbox.com/clara_planning_tool/" TargetMode="External"/><Relationship Id="rId19" Type="http://schemas.openxmlformats.org/officeDocument/2006/relationships/hyperlink" Target="http://www.fsmtoolbox.com/logistic_tool/" TargetMode="External"/><Relationship Id="rId4" Type="http://schemas.openxmlformats.org/officeDocument/2006/relationships/image" Target="../media/image38.jpeg"/><Relationship Id="rId9" Type="http://schemas.openxmlformats.org/officeDocument/2006/relationships/hyperlink" Target="http://www.fsmtoolbox.com/sanitech_tool/" TargetMode="External"/><Relationship Id="rId14" Type="http://schemas.openxmlformats.org/officeDocument/2006/relationships/hyperlink" Target="http://www.fsmtoolbox.com/stakeholder_analysis_tool/" TargetMode="External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chart" Target="../charts/chart1.xml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AE8A8-E9C5-44A2-9661-C3AE717C4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4" y="2251608"/>
            <a:ext cx="7772400" cy="151148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ndara" panose="020E0502030303020204" pitchFamily="34" charset="0"/>
              </a:rPr>
              <a:t>Fecal Sludge Management in South and South East </a:t>
            </a:r>
            <a:r>
              <a:rPr lang="en-US" sz="4400" b="1" dirty="0" smtClean="0">
                <a:latin typeface="Candara" panose="020E0502030303020204" pitchFamily="34" charset="0"/>
              </a:rPr>
              <a:t>Asia:</a:t>
            </a:r>
            <a:br>
              <a:rPr lang="en-US" sz="4400" b="1" dirty="0" smtClean="0">
                <a:latin typeface="Candara" panose="020E0502030303020204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Needs and Interventions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14340B-3CE0-46A0-A747-A08C5784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133" y="5206717"/>
            <a:ext cx="6858000" cy="909645"/>
          </a:xfrm>
        </p:spPr>
        <p:txBody>
          <a:bodyPr>
            <a:normAutofit/>
          </a:bodyPr>
          <a:lstStyle/>
          <a:p>
            <a:r>
              <a:rPr lang="en-US" i="1" dirty="0" smtClean="0"/>
              <a:t>Thammarat </a:t>
            </a:r>
            <a:r>
              <a:rPr lang="en-US" i="1" dirty="0"/>
              <a:t>Koottatep </a:t>
            </a:r>
            <a:endParaRPr lang="en-US" i="1" dirty="0" smtClean="0"/>
          </a:p>
          <a:p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6D3FC3-F4A7-44F5-A193-B5415BDA7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" y="66000"/>
            <a:ext cx="2092751" cy="482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2C2B5F-D2F3-431C-BC80-FAF4D059D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50" y="-193038"/>
            <a:ext cx="1816340" cy="100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50EDA4-40FE-467D-856D-0F3A770CE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 t="48433" r="13814" b="13423"/>
          <a:stretch/>
        </p:blipFill>
        <p:spPr>
          <a:xfrm>
            <a:off x="6853287" y="-34720"/>
            <a:ext cx="638681" cy="6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>
            <a:graphicFrameLocks/>
          </p:cNvGraphicFramePr>
          <p:nvPr>
            <p:extLst/>
          </p:nvPr>
        </p:nvGraphicFramePr>
        <p:xfrm>
          <a:off x="4426857" y="385814"/>
          <a:ext cx="4223657" cy="287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528" y="307568"/>
            <a:ext cx="7805738" cy="115887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venir Next"/>
              </a:rPr>
              <a:t>CASE STUDY:</a:t>
            </a:r>
            <a:r>
              <a:rPr lang="en-US" sz="1800" dirty="0" smtClean="0">
                <a:latin typeface="Avenir Next"/>
              </a:rPr>
              <a:t> </a:t>
            </a:r>
            <a:br>
              <a:rPr lang="en-US" sz="1800" dirty="0" smtClean="0">
                <a:latin typeface="Avenir Next"/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Khulna, Bangladesh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Avenir Nex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014" y="2983846"/>
            <a:ext cx="2641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2000" dirty="0" smtClean="0">
                <a:latin typeface="Avenir Next"/>
                <a:ea typeface="Helvetica Light"/>
                <a:cs typeface="Helvetica Light"/>
                <a:sym typeface="Helvetica Light"/>
              </a:rPr>
              <a:t>Emptying</a:t>
            </a:r>
            <a:endParaRPr lang="en-US" sz="2000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91587" y="682862"/>
            <a:ext cx="26706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600" b="1" dirty="0" smtClean="0">
                <a:latin typeface="Avenir Next"/>
                <a:ea typeface="Helvetica Light"/>
                <a:cs typeface="Helvetica Light"/>
                <a:sym typeface="Helvetica Light"/>
              </a:rPr>
              <a:t>Containment Systems</a:t>
            </a:r>
            <a:endParaRPr lang="en-US" sz="1600" b="1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" y="3388507"/>
            <a:ext cx="2536166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Accessibility:100% Emptying Frequency : Regular, Most of them are emptied to drains and open land </a:t>
            </a:r>
            <a:endParaRPr lang="en-US" sz="1100" dirty="0">
              <a:solidFill>
                <a:srgbClr val="000000"/>
              </a:solidFill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569806" y="2983846"/>
            <a:ext cx="2641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2000" dirty="0" smtClean="0">
                <a:latin typeface="Avenir Next"/>
                <a:ea typeface="Helvetica Light"/>
                <a:cs typeface="Helvetica Light"/>
                <a:sym typeface="Helvetica Light"/>
              </a:rPr>
              <a:t>Transportation</a:t>
            </a:r>
            <a:endParaRPr lang="en-US" sz="2000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81693" y="3388507"/>
            <a:ext cx="2670629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Adequacy of vehicles: Limited</a:t>
            </a:r>
          </a:p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Condition of vehicles: Good, needs regular maintenance</a:t>
            </a:r>
            <a:endParaRPr lang="en-US" sz="1100" dirty="0">
              <a:solidFill>
                <a:srgbClr val="000000"/>
              </a:solidFill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98077" y="2983846"/>
            <a:ext cx="2641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2000" dirty="0" smtClean="0">
                <a:latin typeface="Avenir Next"/>
                <a:ea typeface="Helvetica Light"/>
                <a:cs typeface="Helvetica Light"/>
                <a:sym typeface="Helvetica Light"/>
              </a:rPr>
              <a:t>Treatment</a:t>
            </a:r>
            <a:endParaRPr lang="en-US" sz="2000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298077" y="3388507"/>
            <a:ext cx="243271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Treatment Plant: Exists</a:t>
            </a:r>
          </a:p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Capacity: Adequate at present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387066" y="2983846"/>
            <a:ext cx="2641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2000" dirty="0" smtClean="0">
                <a:latin typeface="Avenir Next"/>
                <a:ea typeface="Helvetica Light"/>
                <a:cs typeface="Helvetica Light"/>
                <a:sym typeface="Helvetica Light"/>
              </a:rPr>
              <a:t>Reuse</a:t>
            </a:r>
            <a:endParaRPr lang="en-US" sz="2000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23646" y="3388507"/>
            <a:ext cx="2425728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Market Potential: Socio-cultural barrier restricts the use of treated FS</a:t>
            </a:r>
          </a:p>
        </p:txBody>
      </p:sp>
      <p:sp>
        <p:nvSpPr>
          <p:cNvPr id="25" name="Mingalar  Taung Nyunt is a township which, is spread across an area of 25 km2 in Yangon, Myanmar."/>
          <p:cNvSpPr txBox="1"/>
          <p:nvPr/>
        </p:nvSpPr>
        <p:spPr>
          <a:xfrm>
            <a:off x="1061481" y="1093400"/>
            <a:ext cx="2367141" cy="6407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000" dirty="0" smtClean="0">
                <a:latin typeface="Avenir Next"/>
                <a:sym typeface="Avenir Next"/>
              </a:rPr>
              <a:t>Khulna, an </a:t>
            </a:r>
            <a:r>
              <a:rPr lang="en-US" sz="1000" dirty="0">
                <a:latin typeface="Avenir Next"/>
                <a:sym typeface="Avenir Next"/>
              </a:rPr>
              <a:t>urban city in the south </a:t>
            </a:r>
            <a:r>
              <a:rPr lang="en-US" sz="1000" dirty="0" smtClean="0">
                <a:latin typeface="Avenir Next"/>
                <a:sym typeface="Avenir Next"/>
              </a:rPr>
              <a:t>western </a:t>
            </a:r>
            <a:r>
              <a:rPr lang="en-US" sz="1000" dirty="0">
                <a:latin typeface="Avenir Next"/>
                <a:sym typeface="Avenir Next"/>
              </a:rPr>
              <a:t>Bangladesh, is spread across an area of 46 km</a:t>
            </a:r>
            <a:r>
              <a:rPr lang="en-US" sz="1000" baseline="30000" dirty="0">
                <a:latin typeface="Avenir Next"/>
                <a:sym typeface="Avenir Next"/>
              </a:rPr>
              <a:t>2</a:t>
            </a:r>
            <a:r>
              <a:rPr lang="en-US" sz="1000" dirty="0">
                <a:latin typeface="Avenir Next"/>
                <a:sym typeface="Avenir Next"/>
              </a:rPr>
              <a:t> </a:t>
            </a:r>
            <a:endParaRPr sz="1100" dirty="0">
              <a:latin typeface="Avenir Next"/>
            </a:endParaRPr>
          </a:p>
        </p:txBody>
      </p:sp>
      <p:sp>
        <p:nvSpPr>
          <p:cNvPr id="26" name="Total population of 131, 563"/>
          <p:cNvSpPr txBox="1"/>
          <p:nvPr/>
        </p:nvSpPr>
        <p:spPr>
          <a:xfrm>
            <a:off x="1061481" y="1784876"/>
            <a:ext cx="2167833" cy="2833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100" dirty="0"/>
              <a:t>Total population of </a:t>
            </a:r>
            <a:r>
              <a:rPr lang="en-US" sz="1100" dirty="0"/>
              <a:t> </a:t>
            </a:r>
            <a:r>
              <a:rPr lang="en-US" sz="1100" dirty="0" smtClean="0"/>
              <a:t>1,500</a:t>
            </a:r>
            <a:r>
              <a:rPr sz="1100" dirty="0" smtClean="0"/>
              <a:t>, </a:t>
            </a:r>
            <a:r>
              <a:rPr lang="en-US" sz="1100" dirty="0" smtClean="0"/>
              <a:t>000</a:t>
            </a:r>
            <a:endParaRPr sz="1100" dirty="0"/>
          </a:p>
        </p:txBody>
      </p:sp>
      <p:sp>
        <p:nvSpPr>
          <p:cNvPr id="27" name="95% population have OSS"/>
          <p:cNvSpPr txBox="1"/>
          <p:nvPr/>
        </p:nvSpPr>
        <p:spPr>
          <a:xfrm>
            <a:off x="1041629" y="2194920"/>
            <a:ext cx="1928307" cy="2833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100" dirty="0" smtClean="0"/>
              <a:t>9</a:t>
            </a:r>
            <a:r>
              <a:rPr lang="en-US" sz="1100" dirty="0" smtClean="0"/>
              <a:t>9</a:t>
            </a:r>
            <a:r>
              <a:rPr sz="1100" dirty="0" smtClean="0"/>
              <a:t>% </a:t>
            </a:r>
            <a:r>
              <a:rPr sz="1100" dirty="0"/>
              <a:t>population have OSS</a:t>
            </a:r>
          </a:p>
        </p:txBody>
      </p:sp>
      <p:grpSp>
        <p:nvGrpSpPr>
          <p:cNvPr id="28" name="Group"/>
          <p:cNvGrpSpPr/>
          <p:nvPr/>
        </p:nvGrpSpPr>
        <p:grpSpPr>
          <a:xfrm>
            <a:off x="660149" y="2196830"/>
            <a:ext cx="274321" cy="272165"/>
            <a:chOff x="0" y="0"/>
            <a:chExt cx="274320" cy="272163"/>
          </a:xfrm>
        </p:grpSpPr>
        <p:sp>
          <p:nvSpPr>
            <p:cNvPr id="29" name="Oval"/>
            <p:cNvSpPr/>
            <p:nvPr/>
          </p:nvSpPr>
          <p:spPr>
            <a:xfrm>
              <a:off x="0" y="0"/>
              <a:ext cx="274321" cy="272164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</a:defRPr>
              </a:pPr>
              <a:endParaRPr sz="2800"/>
            </a:p>
          </p:txBody>
        </p:sp>
        <p:pic>
          <p:nvPicPr>
            <p:cNvPr id="30" name="percentage-2-xxl.png" descr="percentage-2-xxl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64239" y="62531"/>
              <a:ext cx="154427" cy="15442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31" name="Group"/>
          <p:cNvGrpSpPr/>
          <p:nvPr/>
        </p:nvGrpSpPr>
        <p:grpSpPr>
          <a:xfrm>
            <a:off x="663972" y="1209045"/>
            <a:ext cx="274321" cy="272165"/>
            <a:chOff x="0" y="0"/>
            <a:chExt cx="274320" cy="272163"/>
          </a:xfrm>
        </p:grpSpPr>
        <p:pic>
          <p:nvPicPr>
            <p:cNvPr id="32" name="240_F_115160847_UIie1Myol7prUg4lpnaHmSQ5fNale13z.jpg" descr="240_F_115160847_UIie1Myol7prUg4lpnaHmSQ5fNale13z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239" y="50283"/>
              <a:ext cx="154427" cy="15442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3" name="Oval"/>
            <p:cNvSpPr/>
            <p:nvPr/>
          </p:nvSpPr>
          <p:spPr>
            <a:xfrm>
              <a:off x="0" y="0"/>
              <a:ext cx="274321" cy="272164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grpSp>
        <p:nvGrpSpPr>
          <p:cNvPr id="34" name="Group"/>
          <p:cNvGrpSpPr/>
          <p:nvPr/>
        </p:nvGrpSpPr>
        <p:grpSpPr>
          <a:xfrm>
            <a:off x="663972" y="1780223"/>
            <a:ext cx="274321" cy="272165"/>
            <a:chOff x="0" y="0"/>
            <a:chExt cx="274320" cy="272163"/>
          </a:xfrm>
        </p:grpSpPr>
        <p:pic>
          <p:nvPicPr>
            <p:cNvPr id="35" name="search-icon-7866.png" descr="search-icon-786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824" y="55953"/>
              <a:ext cx="154428" cy="15442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6" name="Oval"/>
            <p:cNvSpPr/>
            <p:nvPr/>
          </p:nvSpPr>
          <p:spPr>
            <a:xfrm>
              <a:off x="0" y="0"/>
              <a:ext cx="274321" cy="272164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sp>
        <p:nvSpPr>
          <p:cNvPr id="38" name="95% population have OSS"/>
          <p:cNvSpPr txBox="1"/>
          <p:nvPr/>
        </p:nvSpPr>
        <p:spPr>
          <a:xfrm>
            <a:off x="1033565" y="2526568"/>
            <a:ext cx="2868770" cy="4263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1100" dirty="0" smtClean="0"/>
              <a:t>High groundwater table and accounts for 50 % of the water supply</a:t>
            </a:r>
            <a:endParaRPr sz="1100" dirty="0"/>
          </a:p>
        </p:txBody>
      </p:sp>
      <p:sp>
        <p:nvSpPr>
          <p:cNvPr id="40" name="Oval"/>
          <p:cNvSpPr/>
          <p:nvPr/>
        </p:nvSpPr>
        <p:spPr>
          <a:xfrm>
            <a:off x="652085" y="2558996"/>
            <a:ext cx="274322" cy="272166"/>
          </a:xfrm>
          <a:prstGeom prst="ellipse">
            <a:avLst/>
          </a:prstGeom>
          <a:noFill/>
          <a:ln w="3175" cap="flat">
            <a:solidFill>
              <a:schemeClr val="accent1">
                <a:hueOff val="273562"/>
                <a:satOff val="2937"/>
                <a:lumOff val="-22233"/>
              </a:schemeClr>
            </a:solidFill>
            <a:prstDash val="solid"/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 defTabSz="584200">
              <a:defRPr sz="22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" name="Rectangle 2"/>
          <p:cNvSpPr/>
          <p:nvPr/>
        </p:nvSpPr>
        <p:spPr>
          <a:xfrm>
            <a:off x="682487" y="2671682"/>
            <a:ext cx="243920" cy="68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867" y="4009780"/>
            <a:ext cx="5161594" cy="2848220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79256" y="44831"/>
            <a:ext cx="8193039" cy="552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69" b="1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Aharoni" panose="02010803020104030203" pitchFamily="2" charset="-79"/>
              </a:rPr>
              <a:t>Situational Assessment Tool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11" y="596599"/>
            <a:ext cx="4357650" cy="282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47B519-A143-4A61-8934-D10330C20065}"/>
              </a:ext>
            </a:extLst>
          </p:cNvPr>
          <p:cNvSpPr/>
          <p:nvPr/>
        </p:nvSpPr>
        <p:spPr>
          <a:xfrm>
            <a:off x="0" y="-8374"/>
            <a:ext cx="91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Faecal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Sludge Treatment Plant for Khulna City</a:t>
            </a:r>
          </a:p>
        </p:txBody>
      </p:sp>
      <p:sp>
        <p:nvSpPr>
          <p:cNvPr id="5" name="Operation">
            <a:extLst>
              <a:ext uri="{FF2B5EF4-FFF2-40B4-BE49-F238E27FC236}">
                <a16:creationId xmlns="" xmlns:a16="http://schemas.microsoft.com/office/drawing/2014/main" id="{8D59B952-13A7-45B1-8F3C-22F8CF9203F4}"/>
              </a:ext>
            </a:extLst>
          </p:cNvPr>
          <p:cNvSpPr txBox="1"/>
          <p:nvPr/>
        </p:nvSpPr>
        <p:spPr>
          <a:xfrm>
            <a:off x="1274410" y="596599"/>
            <a:ext cx="631584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4260"/>
            <a:ext cx="9144000" cy="2193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09" y="453291"/>
            <a:ext cx="3736192" cy="210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23" y="2554898"/>
            <a:ext cx="3749978" cy="2109362"/>
          </a:xfrm>
          <a:prstGeom prst="rect">
            <a:avLst/>
          </a:prstGeom>
        </p:spPr>
      </p:pic>
      <p:sp>
        <p:nvSpPr>
          <p:cNvPr id="8" name="Operation">
            <a:extLst>
              <a:ext uri="{FF2B5EF4-FFF2-40B4-BE49-F238E27FC236}">
                <a16:creationId xmlns="" xmlns:a16="http://schemas.microsoft.com/office/drawing/2014/main" id="{8D59B952-13A7-45B1-8F3C-22F8CF9203F4}"/>
              </a:ext>
            </a:extLst>
          </p:cNvPr>
          <p:cNvSpPr txBox="1"/>
          <p:nvPr/>
        </p:nvSpPr>
        <p:spPr>
          <a:xfrm>
            <a:off x="363511" y="3564654"/>
            <a:ext cx="471622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Vertical-flow Constructed Wetlands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Treatment capacity: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m</a:t>
            </a:r>
            <a:r>
              <a:rPr lang="en-US" sz="160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/day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Capital costs: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150,000 USD (excluding building and land)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96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novel technologies\presentation_animation\submission\ANT BRIDG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4432"/>
            <a:ext cx="9144000" cy="710952"/>
          </a:xfrm>
          <a:solidFill>
            <a:srgbClr val="99CCFF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We create a bridge for sanitation innovations</a:t>
            </a:r>
            <a:endParaRPr lang="th-TH" sz="36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C1188-5A8F-47DE-8545-99AB0A39960E}" type="slidenum">
              <a:rPr lang="th-TH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>
                <a:defRPr/>
              </a:pPr>
              <a:t>12</a:t>
            </a:fld>
            <a:endParaRPr lang="th-TH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91880" y="5445224"/>
            <a:ext cx="2718048" cy="720080"/>
          </a:xfrm>
          <a:prstGeom prst="rect">
            <a:avLst/>
          </a:prstGeom>
          <a:solidFill>
            <a:srgbClr val="CCEC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326524"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653048"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979573"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306097" algn="ctr" defTabSz="913814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4800" b="1" dirty="0" smtClean="0">
                <a:solidFill>
                  <a:srgbClr val="C00000"/>
                </a:solidFill>
                <a:latin typeface="Kunstler Script" panose="030304020206070D0D06" pitchFamily="66" charset="0"/>
              </a:rPr>
              <a:t>Thank You</a:t>
            </a:r>
          </a:p>
        </p:txBody>
      </p:sp>
      <p:pic>
        <p:nvPicPr>
          <p:cNvPr id="10" name="Picture 3" descr="C:\Users\god\Pictures\logo_ait_08 copy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1" y="5085186"/>
            <a:ext cx="936102" cy="93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2C2B5F-D2F3-431C-BC80-FAF4D059D8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50" y="5264374"/>
            <a:ext cx="1816340" cy="100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50EDA4-40FE-467D-856D-0F3A770CE2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 t="48433" r="13814" b="13423"/>
          <a:stretch/>
        </p:blipFill>
        <p:spPr>
          <a:xfrm>
            <a:off x="6764387" y="5422692"/>
            <a:ext cx="638681" cy="6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3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8E703-EFD6-4EA3-BF79-23291C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55" y="179109"/>
            <a:ext cx="7886700" cy="6544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Hurry up in the toilet: </a:t>
            </a:r>
            <a:r>
              <a:rPr lang="en-US" sz="32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4.3</a:t>
            </a:r>
            <a:r>
              <a:rPr lang="en-US" sz="3200" dirty="0" smtClean="0">
                <a:latin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</a:rPr>
              <a:t>Billion are waiting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1471483-1B2D-4BCB-B7D9-80E1E833C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6" y="950248"/>
            <a:ext cx="8039539" cy="5421767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83DC20-D234-4924-943D-1E50A4F3D2D7}"/>
              </a:ext>
            </a:extLst>
          </p:cNvPr>
          <p:cNvSpPr/>
          <p:nvPr/>
        </p:nvSpPr>
        <p:spPr>
          <a:xfrm>
            <a:off x="372116" y="6334779"/>
            <a:ext cx="2717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http://www.takepart.com/</a:t>
            </a:r>
          </a:p>
        </p:txBody>
      </p:sp>
    </p:spTree>
    <p:extLst>
      <p:ext uri="{BB962C8B-B14F-4D97-AF65-F5344CB8AC3E}">
        <p14:creationId xmlns:p14="http://schemas.microsoft.com/office/powerpoint/2010/main" val="375852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3" y="1743177"/>
            <a:ext cx="5962029" cy="407556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213648" y="3637411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49077" y="4028348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0119" y="3913489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44954" y="3794213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33460" y="5022262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19200" y="2570611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033" y="2862158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48677" y="2471218"/>
            <a:ext cx="106020" cy="106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0"/>
          </p:cNvCxnSpPr>
          <p:nvPr/>
        </p:nvCxnSpPr>
        <p:spPr>
          <a:xfrm flipV="1">
            <a:off x="1901687" y="1743177"/>
            <a:ext cx="0" cy="728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1687" y="1743177"/>
            <a:ext cx="423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25033" y="1589287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Nepal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6440" y="145950"/>
            <a:ext cx="713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Toilet Market </a:t>
            </a:r>
            <a:r>
              <a:rPr lang="en-US" sz="3200" dirty="0"/>
              <a:t>in South and Southeast Asia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9522" y="263132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India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89831" y="337601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Bangladesh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97462" y="2604823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Thailand</a:t>
            </a:r>
          </a:p>
        </p:txBody>
      </p:sp>
      <p:cxnSp>
        <p:nvCxnSpPr>
          <p:cNvPr id="39" name="Straight Connector 38"/>
          <p:cNvCxnSpPr>
            <a:stCxn id="23" idx="0"/>
          </p:cNvCxnSpPr>
          <p:nvPr/>
        </p:nvCxnSpPr>
        <p:spPr>
          <a:xfrm>
            <a:off x="2378043" y="2862158"/>
            <a:ext cx="0" cy="602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0"/>
          </p:cNvCxnSpPr>
          <p:nvPr/>
        </p:nvCxnSpPr>
        <p:spPr>
          <a:xfrm flipV="1">
            <a:off x="3266658" y="2785213"/>
            <a:ext cx="0" cy="852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53737" y="2777100"/>
            <a:ext cx="5758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0"/>
          </p:cNvCxnSpPr>
          <p:nvPr/>
        </p:nvCxnSpPr>
        <p:spPr>
          <a:xfrm flipV="1">
            <a:off x="3597964" y="3376019"/>
            <a:ext cx="0" cy="41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88022" y="3359793"/>
            <a:ext cx="745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41359" y="3183624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Cambodia</a:t>
            </a:r>
          </a:p>
        </p:txBody>
      </p:sp>
      <p:cxnSp>
        <p:nvCxnSpPr>
          <p:cNvPr id="54" name="Straight Connector 53"/>
          <p:cNvCxnSpPr>
            <a:stCxn id="18" idx="6"/>
          </p:cNvCxnSpPr>
          <p:nvPr/>
        </p:nvCxnSpPr>
        <p:spPr>
          <a:xfrm>
            <a:off x="5155097" y="4081358"/>
            <a:ext cx="92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36206" y="3913898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Philippines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79257" y="4908131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Indonesia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439480" y="5075272"/>
            <a:ext cx="2796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87822" y="4423517"/>
            <a:ext cx="816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Vietnam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843129" y="3966501"/>
            <a:ext cx="0" cy="557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039300" y="1836404"/>
          <a:ext cx="1332566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283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666283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r>
                        <a:rPr lang="en-US" sz="2000" dirty="0"/>
                        <a:t>0.70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>
            <a:off x="173729" y="5755422"/>
            <a:ext cx="318053" cy="277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" name="Rectangle 81"/>
          <p:cNvSpPr/>
          <p:nvPr/>
        </p:nvSpPr>
        <p:spPr>
          <a:xfrm>
            <a:off x="173729" y="5415124"/>
            <a:ext cx="318053" cy="2776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" name="TextBox 82"/>
          <p:cNvSpPr txBox="1"/>
          <p:nvPr/>
        </p:nvSpPr>
        <p:spPr>
          <a:xfrm>
            <a:off x="477644" y="5408308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Urban household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7644" y="5755279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Urban poor household</a:t>
            </a: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/>
          </p:nvPr>
        </p:nvGraphicFramePr>
        <p:xfrm>
          <a:off x="513589" y="2930317"/>
          <a:ext cx="1551322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5661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775661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r>
                        <a:rPr lang="en-US" sz="2000" dirty="0"/>
                        <a:t>72.00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22.32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/>
          </p:nvPr>
        </p:nvGraphicFramePr>
        <p:xfrm>
          <a:off x="1685978" y="3655322"/>
          <a:ext cx="1332566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283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666283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r>
                        <a:rPr lang="en-US" sz="2000" dirty="0"/>
                        <a:t>7.90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2.92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550405" y="2565753"/>
          <a:ext cx="1332566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283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666283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r>
                        <a:rPr lang="en-US" sz="2000" dirty="0"/>
                        <a:t>3.25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0.33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/>
          </p:nvPr>
        </p:nvGraphicFramePr>
        <p:xfrm>
          <a:off x="5233136" y="3139392"/>
          <a:ext cx="1332566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283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666283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r>
                        <a:rPr lang="en-US" sz="2000" dirty="0"/>
                        <a:t>0.43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/>
          </p:nvPr>
        </p:nvGraphicFramePr>
        <p:xfrm>
          <a:off x="5822876" y="4181165"/>
          <a:ext cx="1554180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7090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777090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/>
          </p:nvPr>
        </p:nvGraphicFramePr>
        <p:xfrm>
          <a:off x="6969186" y="5162579"/>
          <a:ext cx="1644726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363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822363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3.91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0" y="616555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Sources</a:t>
            </a:r>
            <a:r>
              <a:rPr kumimoji="0" lang="en-US" altLang="th-TH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th-TH" sz="80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Information on Bangladesh, Cambodia, India, Indonesia, Nepal, </a:t>
            </a:r>
            <a:r>
              <a:rPr lang="en-US" altLang="th-TH" sz="8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US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hilippines, and Sri Lanka are from </a:t>
            </a:r>
            <a:r>
              <a:rPr kumimoji="0" lang="en-US" altLang="th-TH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Urban Profiles (2002</a:t>
            </a:r>
            <a:r>
              <a:rPr kumimoji="0" lang="en-US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published by the US Agency for International Development (USAID).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-Other country data are from the UN Centre for Human Settlements (Habitat), the World Bank, and the UNDP Human Development Index.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h-TH" sz="800" dirty="0">
                <a:latin typeface="Arial" panose="020B0604020202020204" pitchFamily="34" charset="0"/>
              </a:rPr>
              <a:t>-</a:t>
            </a:r>
            <a:r>
              <a:rPr lang="en-US" altLang="th-TH" sz="800" dirty="0" err="1">
                <a:latin typeface="Arial" panose="020B0604020202020204" pitchFamily="34" charset="0"/>
              </a:rPr>
              <a:t>Aprodicio</a:t>
            </a:r>
            <a:r>
              <a:rPr lang="en-US" altLang="th-TH" sz="800" dirty="0">
                <a:latin typeface="Arial" panose="020B0604020202020204" pitchFamily="34" charset="0"/>
              </a:rPr>
              <a:t> A. </a:t>
            </a:r>
            <a:r>
              <a:rPr lang="en-US" altLang="th-TH" sz="800" dirty="0" err="1">
                <a:latin typeface="Arial" panose="020B0604020202020204" pitchFamily="34" charset="0"/>
              </a:rPr>
              <a:t>Laquian</a:t>
            </a:r>
            <a:r>
              <a:rPr lang="en-US" altLang="th-TH" sz="800" dirty="0">
                <a:latin typeface="Arial" panose="020B0604020202020204" pitchFamily="34" charset="0"/>
              </a:rPr>
              <a:t>., </a:t>
            </a:r>
            <a:r>
              <a:rPr lang="en-US" altLang="th-TH" sz="800" i="1" dirty="0">
                <a:latin typeface="Arial" panose="020B0604020202020204" pitchFamily="34" charset="0"/>
              </a:rPr>
              <a:t>Who are the Poor and How Are They Being Served in Asian Cities?. </a:t>
            </a:r>
            <a:r>
              <a:rPr lang="en-US" altLang="th-TH" sz="800" dirty="0">
                <a:latin typeface="Arial" panose="020B0604020202020204" pitchFamily="34" charset="0"/>
              </a:rPr>
              <a:t>University of British Columbia, Vancouver, Canada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h-TH" sz="800" dirty="0">
                <a:latin typeface="Arial" panose="020B0604020202020204" pitchFamily="34" charset="0"/>
              </a:rPr>
              <a:t>-UNHCR - The UN Refugee Agency, 2014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687502" y="4672434"/>
          <a:ext cx="1332566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283">
                  <a:extLst>
                    <a:ext uri="{9D8B030D-6E8A-4147-A177-3AD203B41FA5}">
                      <a16:colId xmlns="" xmlns:a16="http://schemas.microsoft.com/office/drawing/2014/main" val="2033176127"/>
                    </a:ext>
                  </a:extLst>
                </a:gridCol>
                <a:gridCol w="666283">
                  <a:extLst>
                    <a:ext uri="{9D8B030D-6E8A-4147-A177-3AD203B41FA5}">
                      <a16:colId xmlns="" xmlns:a16="http://schemas.microsoft.com/office/drawing/2014/main" val="974597890"/>
                    </a:ext>
                  </a:extLst>
                </a:gridCol>
              </a:tblGrid>
              <a:tr h="287853">
                <a:tc>
                  <a:txBody>
                    <a:bodyPr/>
                    <a:lstStyle/>
                    <a:p>
                      <a:r>
                        <a:rPr lang="en-US" sz="2000" dirty="0"/>
                        <a:t>4.75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93817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2899129" y="755456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No. of Household (Millions)</a:t>
            </a:r>
          </a:p>
        </p:txBody>
      </p:sp>
    </p:spTree>
    <p:extLst>
      <p:ext uri="{BB962C8B-B14F-4D97-AF65-F5344CB8AC3E}">
        <p14:creationId xmlns:p14="http://schemas.microsoft.com/office/powerpoint/2010/main" val="140153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2" y="4388190"/>
            <a:ext cx="832104" cy="530352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7848" b="16904"/>
          <a:stretch/>
        </p:blipFill>
        <p:spPr>
          <a:xfrm>
            <a:off x="173227" y="4936905"/>
            <a:ext cx="832104" cy="530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4" y="3921564"/>
            <a:ext cx="834265" cy="532433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89954" y="3392784"/>
            <a:ext cx="832104" cy="530352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15" y="2937270"/>
            <a:ext cx="832104" cy="530352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76" y="2457725"/>
            <a:ext cx="832104" cy="530352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37" y="2082659"/>
            <a:ext cx="832104" cy="530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218" y="1301034"/>
            <a:ext cx="793302" cy="655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392" y="1628797"/>
            <a:ext cx="822826" cy="804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66" y="1140050"/>
            <a:ext cx="768854" cy="5767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67" y="972970"/>
            <a:ext cx="492096" cy="656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t="8700" r="26177" b="13027"/>
          <a:stretch/>
        </p:blipFill>
        <p:spPr>
          <a:xfrm>
            <a:off x="5289102" y="1345393"/>
            <a:ext cx="649438" cy="742857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782162333"/>
              </p:ext>
            </p:extLst>
          </p:nvPr>
        </p:nvGraphicFramePr>
        <p:xfrm>
          <a:off x="533400" y="972670"/>
          <a:ext cx="8458200" cy="509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6" name="Oval 25"/>
          <p:cNvSpPr/>
          <p:nvPr/>
        </p:nvSpPr>
        <p:spPr>
          <a:xfrm>
            <a:off x="990061" y="5405820"/>
            <a:ext cx="76200" cy="12026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78109" y="5575607"/>
            <a:ext cx="1408253" cy="1593745"/>
            <a:chOff x="602844" y="3503187"/>
            <a:chExt cx="1408253" cy="1593745"/>
          </a:xfrm>
        </p:grpSpPr>
        <p:sp>
          <p:nvSpPr>
            <p:cNvPr id="28" name="Rectangle 27"/>
            <p:cNvSpPr/>
            <p:nvPr/>
          </p:nvSpPr>
          <p:spPr>
            <a:xfrm>
              <a:off x="942780" y="3883862"/>
              <a:ext cx="1068317" cy="12130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602844" y="3503187"/>
              <a:ext cx="1068317" cy="1213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88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2012: </a:t>
              </a:r>
              <a:r>
                <a:rPr lang="en-US" sz="1000" kern="1200" dirty="0">
                  <a:solidFill>
                    <a:srgbClr val="C00000"/>
                  </a:solidFill>
                  <a:latin typeface="Candara" pitchFamily="34" charset="0"/>
                </a:rPr>
                <a:t>Idea </a:t>
              </a:r>
              <a:r>
                <a:rPr lang="en-US" sz="1000" kern="1200" dirty="0" smtClean="0">
                  <a:solidFill>
                    <a:srgbClr val="C00000"/>
                  </a:solidFill>
                  <a:latin typeface="Candara" pitchFamily="34" charset="0"/>
                </a:rPr>
                <a:t>Generation</a:t>
              </a:r>
              <a:endParaRPr lang="en-US" sz="1000" kern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2053FE-A5ED-43D2-8E46-B09FC6E41293}"/>
              </a:ext>
            </a:extLst>
          </p:cNvPr>
          <p:cNvSpPr/>
          <p:nvPr/>
        </p:nvSpPr>
        <p:spPr>
          <a:xfrm>
            <a:off x="418432" y="332490"/>
            <a:ext cx="445346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ndara" panose="020E0502030303020204" pitchFamily="34" charset="0"/>
                <a:cs typeface="Calibri" panose="020F0502020204030204" pitchFamily="34" charset="0"/>
              </a:rPr>
              <a:t>Technology </a:t>
            </a:r>
            <a:r>
              <a:rPr lang="en-US" sz="3600" b="1" dirty="0" smtClean="0">
                <a:latin typeface="Candara" panose="020E0502030303020204" pitchFamily="34" charset="0"/>
                <a:cs typeface="Calibri" panose="020F0502020204030204" pitchFamily="34" charset="0"/>
              </a:rPr>
              <a:t>Evolution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AIT Reinvented Toilets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6936" y="4817459"/>
            <a:ext cx="6428312" cy="1902830"/>
          </a:xfrm>
          <a:prstGeom prst="rect">
            <a:avLst/>
          </a:prstGeom>
        </p:spPr>
      </p:pic>
      <p:pic>
        <p:nvPicPr>
          <p:cNvPr id="23" name="Picture 2" descr="Image result for hanging toilet india over water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15" y="1541982"/>
            <a:ext cx="2071019" cy="16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1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row: Bent 80">
            <a:extLst>
              <a:ext uri="{FF2B5EF4-FFF2-40B4-BE49-F238E27FC236}">
                <a16:creationId xmlns="" xmlns:a16="http://schemas.microsoft.com/office/drawing/2014/main" id="{DBBE4E47-B0F5-4B67-BF07-A2FF96630F69}"/>
              </a:ext>
            </a:extLst>
          </p:cNvPr>
          <p:cNvSpPr/>
          <p:nvPr/>
        </p:nvSpPr>
        <p:spPr>
          <a:xfrm rot="16200000" flipH="1" flipV="1">
            <a:off x="6507830" y="3056699"/>
            <a:ext cx="633455" cy="948829"/>
          </a:xfrm>
          <a:prstGeom prst="bentArrow">
            <a:avLst>
              <a:gd name="adj1" fmla="val 23755"/>
              <a:gd name="adj2" fmla="val 21930"/>
              <a:gd name="adj3" fmla="val 23732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780990-4D48-446F-805E-603A33E9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67" y="653364"/>
            <a:ext cx="831416" cy="828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DFA614-16BA-4E44-B9EF-226A9486C932}"/>
              </a:ext>
            </a:extLst>
          </p:cNvPr>
          <p:cNvSpPr txBox="1"/>
          <p:nvPr/>
        </p:nvSpPr>
        <p:spPr>
          <a:xfrm>
            <a:off x="4239658" y="820289"/>
            <a:ext cx="554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98% 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0A361F0-37B2-4070-8645-E9DE876C1091}"/>
              </a:ext>
            </a:extLst>
          </p:cNvPr>
          <p:cNvSpPr txBox="1"/>
          <p:nvPr/>
        </p:nvSpPr>
        <p:spPr>
          <a:xfrm>
            <a:off x="4926228" y="207968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Idea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A1CFF3-94FB-4660-A4EA-F09ACA86A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1" y="2017207"/>
            <a:ext cx="376264" cy="3762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21D43B-516F-47DF-A1B6-D75D3DBC76A2}"/>
              </a:ext>
            </a:extLst>
          </p:cNvPr>
          <p:cNvSpPr txBox="1"/>
          <p:nvPr/>
        </p:nvSpPr>
        <p:spPr>
          <a:xfrm>
            <a:off x="4526204" y="2974753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Solid-Liquid 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separation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C0D2EAAE-70C1-44E8-96C0-AC3CB07FA5EA}"/>
              </a:ext>
            </a:extLst>
          </p:cNvPr>
          <p:cNvSpPr/>
          <p:nvPr/>
        </p:nvSpPr>
        <p:spPr>
          <a:xfrm rot="16200000">
            <a:off x="4983669" y="1754867"/>
            <a:ext cx="194017" cy="22416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7425BFF-DB6D-4A9E-A35E-0435810F5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170" y="2523670"/>
            <a:ext cx="519017" cy="451083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="" xmlns:a16="http://schemas.microsoft.com/office/drawing/2014/main" id="{8001C066-70A7-43DC-8B35-57D08DDF803C}"/>
              </a:ext>
            </a:extLst>
          </p:cNvPr>
          <p:cNvSpPr/>
          <p:nvPr/>
        </p:nvSpPr>
        <p:spPr>
          <a:xfrm rot="2411489">
            <a:off x="5857227" y="1751654"/>
            <a:ext cx="194017" cy="22416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30CAEA2-B6F1-44F2-954D-5B535873B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90" y="3779276"/>
            <a:ext cx="452437" cy="45243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4DCCB69-CF4F-4560-9F4B-B64FB288A613}"/>
              </a:ext>
            </a:extLst>
          </p:cNvPr>
          <p:cNvSpPr txBox="1"/>
          <p:nvPr/>
        </p:nvSpPr>
        <p:spPr>
          <a:xfrm>
            <a:off x="4527420" y="4191667"/>
            <a:ext cx="94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Disinfection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FBBBC45-6990-4DF8-B756-169D972C7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429" y="1879357"/>
            <a:ext cx="895610" cy="89776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128A11F-A6E9-4D45-AE2A-F49F4CB44762}"/>
              </a:ext>
            </a:extLst>
          </p:cNvPr>
          <p:cNvSpPr txBox="1"/>
          <p:nvPr/>
        </p:nvSpPr>
        <p:spPr>
          <a:xfrm>
            <a:off x="6082930" y="2576919"/>
            <a:ext cx="109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Sanitizer truck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="" xmlns:a16="http://schemas.microsoft.com/office/drawing/2014/main" id="{BCBE086C-8AD8-434B-8C25-164F5A779866}"/>
              </a:ext>
            </a:extLst>
          </p:cNvPr>
          <p:cNvSpPr/>
          <p:nvPr/>
        </p:nvSpPr>
        <p:spPr>
          <a:xfrm>
            <a:off x="5736529" y="955497"/>
            <a:ext cx="194017" cy="22416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="" xmlns:a16="http://schemas.microsoft.com/office/drawing/2014/main" id="{D76C7F6E-83C2-4F5B-9259-1DD6866ABFC4}"/>
              </a:ext>
            </a:extLst>
          </p:cNvPr>
          <p:cNvSpPr/>
          <p:nvPr/>
        </p:nvSpPr>
        <p:spPr>
          <a:xfrm>
            <a:off x="4038201" y="955497"/>
            <a:ext cx="194017" cy="22416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6ACC6A86-D859-4354-B9CF-3D99C95248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82" y="801813"/>
            <a:ext cx="867807" cy="531532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="" xmlns:a16="http://schemas.microsoft.com/office/drawing/2014/main" id="{8DD5894B-31DB-490C-B299-FABAA0D63C65}"/>
              </a:ext>
            </a:extLst>
          </p:cNvPr>
          <p:cNvSpPr/>
          <p:nvPr/>
        </p:nvSpPr>
        <p:spPr>
          <a:xfrm rot="5400000">
            <a:off x="5822278" y="3217902"/>
            <a:ext cx="972176" cy="3029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FACC1CA-74BE-4876-81F1-0B97E95266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02" y="3855488"/>
            <a:ext cx="674526" cy="674526"/>
          </a:xfrm>
          <a:prstGeom prst="rect">
            <a:avLst/>
          </a:prstGeom>
        </p:spPr>
      </p:pic>
      <p:sp>
        <p:nvSpPr>
          <p:cNvPr id="61" name="Left Bracket 60">
            <a:extLst>
              <a:ext uri="{FF2B5EF4-FFF2-40B4-BE49-F238E27FC236}">
                <a16:creationId xmlns="" xmlns:a16="http://schemas.microsoft.com/office/drawing/2014/main" id="{083CB4D2-6A22-492F-83CA-E9A4E689A086}"/>
              </a:ext>
            </a:extLst>
          </p:cNvPr>
          <p:cNvSpPr/>
          <p:nvPr/>
        </p:nvSpPr>
        <p:spPr>
          <a:xfrm>
            <a:off x="4463191" y="2443193"/>
            <a:ext cx="210885" cy="202365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52395FC2-2C52-48F0-97B2-2FE45D4D8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815" y="758907"/>
            <a:ext cx="572065" cy="5669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1E85654B-ED18-4F02-B03A-06D482C11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0225" y="2031846"/>
            <a:ext cx="572065" cy="5669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F7AAC107-BE67-4E9F-A4FC-9E5EBB1D0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1037" y="2031846"/>
            <a:ext cx="572065" cy="566958"/>
          </a:xfrm>
          <a:prstGeom prst="rect">
            <a:avLst/>
          </a:prstGeom>
        </p:spPr>
      </p:pic>
      <p:sp>
        <p:nvSpPr>
          <p:cNvPr id="71" name="Arrow: Right 70">
            <a:extLst>
              <a:ext uri="{FF2B5EF4-FFF2-40B4-BE49-F238E27FC236}">
                <a16:creationId xmlns="" xmlns:a16="http://schemas.microsoft.com/office/drawing/2014/main" id="{56789034-688A-4BB3-8BCF-368AFBA60575}"/>
              </a:ext>
            </a:extLst>
          </p:cNvPr>
          <p:cNvSpPr/>
          <p:nvPr/>
        </p:nvSpPr>
        <p:spPr>
          <a:xfrm>
            <a:off x="7158146" y="2315314"/>
            <a:ext cx="194017" cy="22416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Bent 64">
            <a:extLst>
              <a:ext uri="{FF2B5EF4-FFF2-40B4-BE49-F238E27FC236}">
                <a16:creationId xmlns="" xmlns:a16="http://schemas.microsoft.com/office/drawing/2014/main" id="{39411A90-7DBE-421D-8E91-EEB8026EBD0D}"/>
              </a:ext>
            </a:extLst>
          </p:cNvPr>
          <p:cNvSpPr/>
          <p:nvPr/>
        </p:nvSpPr>
        <p:spPr>
          <a:xfrm flipV="1">
            <a:off x="6406113" y="2882463"/>
            <a:ext cx="970006" cy="336932"/>
          </a:xfrm>
          <a:prstGeom prst="bentArrow">
            <a:avLst>
              <a:gd name="adj1" fmla="val 37956"/>
              <a:gd name="adj2" fmla="val 34717"/>
              <a:gd name="adj3" fmla="val 39135"/>
              <a:gd name="adj4" fmla="val 4375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0AAF557-F7E9-4714-82C5-B39616D0C83A}"/>
              </a:ext>
            </a:extLst>
          </p:cNvPr>
          <p:cNvSpPr txBox="1"/>
          <p:nvPr/>
        </p:nvSpPr>
        <p:spPr>
          <a:xfrm>
            <a:off x="5819632" y="4414624"/>
            <a:ext cx="1055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Sewer system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C5E8B8A9-DDF4-4902-830F-8EBD4F0A1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37" y="2918754"/>
            <a:ext cx="685446" cy="41983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BC89E30-4700-4697-81E3-7D51083D434D}"/>
              </a:ext>
            </a:extLst>
          </p:cNvPr>
          <p:cNvSpPr txBox="1"/>
          <p:nvPr/>
        </p:nvSpPr>
        <p:spPr>
          <a:xfrm>
            <a:off x="5910073" y="1271800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FS treatment plant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D80FC9E-FD28-4551-A1DC-83E5409521E8}"/>
              </a:ext>
            </a:extLst>
          </p:cNvPr>
          <p:cNvSpPr txBox="1"/>
          <p:nvPr/>
        </p:nvSpPr>
        <p:spPr>
          <a:xfrm>
            <a:off x="6602422" y="2961446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Solids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D456E28-4B7D-4E6E-B9F7-7D08BCB03F49}"/>
              </a:ext>
            </a:extLst>
          </p:cNvPr>
          <p:cNvSpPr txBox="1"/>
          <p:nvPr/>
        </p:nvSpPr>
        <p:spPr>
          <a:xfrm>
            <a:off x="6250349" y="3138289"/>
            <a:ext cx="65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Liquid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725887D-5CDC-4F16-92D1-DCC5789EA9C2}"/>
              </a:ext>
            </a:extLst>
          </p:cNvPr>
          <p:cNvSpPr txBox="1"/>
          <p:nvPr/>
        </p:nvSpPr>
        <p:spPr>
          <a:xfrm>
            <a:off x="4591371" y="1273074"/>
            <a:ext cx="103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Conventional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Truck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15B7FAF-EC5D-4865-B436-A37AF629DDB4}"/>
              </a:ext>
            </a:extLst>
          </p:cNvPr>
          <p:cNvSpPr txBox="1"/>
          <p:nvPr/>
        </p:nvSpPr>
        <p:spPr>
          <a:xfrm>
            <a:off x="3198734" y="127180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Households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E00C843-A22D-4D28-B2F2-6F82F9703179}"/>
              </a:ext>
            </a:extLst>
          </p:cNvPr>
          <p:cNvSpPr txBox="1"/>
          <p:nvPr/>
        </p:nvSpPr>
        <p:spPr>
          <a:xfrm>
            <a:off x="7498954" y="3267317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(Smaller) 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FS treatment plant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361B21D-D285-4E32-B5AD-7050687B1EDC}"/>
              </a:ext>
            </a:extLst>
          </p:cNvPr>
          <p:cNvSpPr txBox="1"/>
          <p:nvPr/>
        </p:nvSpPr>
        <p:spPr>
          <a:xfrm>
            <a:off x="7336259" y="2572094"/>
            <a:ext cx="1415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(More) Households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A61560D-0F77-4C22-884A-F1B6EFA7C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09" y="3816258"/>
            <a:ext cx="920069" cy="65719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F7CC22B-F3B6-4EBF-8970-F0B5351129BE}"/>
              </a:ext>
            </a:extLst>
          </p:cNvPr>
          <p:cNvSpPr txBox="1"/>
          <p:nvPr/>
        </p:nvSpPr>
        <p:spPr>
          <a:xfrm>
            <a:off x="6865501" y="4435708"/>
            <a:ext cx="1247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Agricultural area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037EED69-A8F3-4331-BB21-142E07C50F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03" y="654410"/>
            <a:ext cx="824202" cy="824202"/>
          </a:xfrm>
          <a:prstGeom prst="rect">
            <a:avLst/>
          </a:prstGeom>
        </p:spPr>
      </p:pic>
      <p:sp>
        <p:nvSpPr>
          <p:cNvPr id="125" name="Arrow: Right 124">
            <a:extLst>
              <a:ext uri="{FF2B5EF4-FFF2-40B4-BE49-F238E27FC236}">
                <a16:creationId xmlns="" xmlns:a16="http://schemas.microsoft.com/office/drawing/2014/main" id="{C00BD1DD-4226-4D41-8419-0F5B7CF8C0FB}"/>
              </a:ext>
            </a:extLst>
          </p:cNvPr>
          <p:cNvSpPr/>
          <p:nvPr/>
        </p:nvSpPr>
        <p:spPr>
          <a:xfrm>
            <a:off x="3030996" y="956171"/>
            <a:ext cx="194017" cy="22416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90B9892-48A5-497A-8ACB-B686F56ABEFA}"/>
              </a:ext>
            </a:extLst>
          </p:cNvPr>
          <p:cNvSpPr txBox="1"/>
          <p:nvPr/>
        </p:nvSpPr>
        <p:spPr>
          <a:xfrm>
            <a:off x="1904897" y="1263113"/>
            <a:ext cx="103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Conventional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Truck</a:t>
            </a:r>
          </a:p>
        </p:txBody>
      </p:sp>
      <p:sp>
        <p:nvSpPr>
          <p:cNvPr id="129" name="Left Bracket 128">
            <a:extLst>
              <a:ext uri="{FF2B5EF4-FFF2-40B4-BE49-F238E27FC236}">
                <a16:creationId xmlns="" xmlns:a16="http://schemas.microsoft.com/office/drawing/2014/main" id="{1219F527-60F8-454E-AC61-7BB99A87C6E9}"/>
              </a:ext>
            </a:extLst>
          </p:cNvPr>
          <p:cNvSpPr/>
          <p:nvPr/>
        </p:nvSpPr>
        <p:spPr>
          <a:xfrm flipH="1">
            <a:off x="5379445" y="2455500"/>
            <a:ext cx="149961" cy="201316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3" name="Picture 1062">
            <a:extLst>
              <a:ext uri="{FF2B5EF4-FFF2-40B4-BE49-F238E27FC236}">
                <a16:creationId xmlns="" xmlns:a16="http://schemas.microsoft.com/office/drawing/2014/main" id="{A5587F59-486C-4B22-A8D3-CCB9E3E4F7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935" y="2138424"/>
            <a:ext cx="4091273" cy="3726509"/>
          </a:xfrm>
          <a:prstGeom prst="rect">
            <a:avLst/>
          </a:prstGeom>
        </p:spPr>
      </p:pic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D662DB8C-8FB4-49F0-8FCB-87593724AA38}"/>
              </a:ext>
            </a:extLst>
          </p:cNvPr>
          <p:cNvSpPr/>
          <p:nvPr/>
        </p:nvSpPr>
        <p:spPr>
          <a:xfrm>
            <a:off x="4457386" y="3396986"/>
            <a:ext cx="1073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h-TH" sz="1400" b="1" dirty="0"/>
              <a:t>Target: …%  </a:t>
            </a:r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53CDF12-BAEB-46BA-B6BB-7CB1663050FF}"/>
              </a:ext>
            </a:extLst>
          </p:cNvPr>
          <p:cNvSpPr txBox="1"/>
          <p:nvPr/>
        </p:nvSpPr>
        <p:spPr>
          <a:xfrm>
            <a:off x="6393722" y="3518455"/>
            <a:ext cx="707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9E54C6B4-5180-4247-B2B3-8AA61FE42DDC}"/>
              </a:ext>
            </a:extLst>
          </p:cNvPr>
          <p:cNvSpPr/>
          <p:nvPr/>
        </p:nvSpPr>
        <p:spPr>
          <a:xfrm>
            <a:off x="0" y="-6277"/>
            <a:ext cx="9144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Sanitizer </a:t>
            </a:r>
            <a:r>
              <a:rPr lang="en-US" sz="2800" b="1" dirty="0" smtClean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Truck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3" name="Picture 13" descr="DSC00563.JPG"/>
          <p:cNvPicPr>
            <a:picLocks noChangeAspect="1" noChangeArrowheads="1"/>
          </p:cNvPicPr>
          <p:nvPr/>
        </p:nvPicPr>
        <p:blipFill>
          <a:blip r:embed="rId1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35" y="4849411"/>
            <a:ext cx="3335700" cy="163868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IMG_0116-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604" y="589739"/>
            <a:ext cx="1693724" cy="14683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mprehensive collection + Development and Dissemination…"/>
          <p:cNvSpPr txBox="1"/>
          <p:nvPr/>
        </p:nvSpPr>
        <p:spPr>
          <a:xfrm>
            <a:off x="1145638" y="1121003"/>
            <a:ext cx="7442333" cy="88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2500">
                <a:solidFill>
                  <a:srgbClr val="2A4A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758" dirty="0">
                <a:solidFill>
                  <a:srgbClr val="F2913F"/>
                </a:solidFill>
              </a:rPr>
              <a:t>Comprehensive collection </a:t>
            </a:r>
            <a:r>
              <a:rPr sz="1758" dirty="0">
                <a:solidFill>
                  <a:srgbClr val="C82506"/>
                </a:solidFill>
              </a:rPr>
              <a:t>+</a:t>
            </a:r>
            <a:r>
              <a:rPr sz="1758" dirty="0">
                <a:solidFill>
                  <a:srgbClr val="FF2600"/>
                </a:solidFill>
              </a:rPr>
              <a:t> </a:t>
            </a:r>
            <a:r>
              <a:rPr sz="1758" dirty="0"/>
              <a:t>Development and Dissemination </a:t>
            </a:r>
          </a:p>
          <a:p>
            <a:pPr defTabSz="321457">
              <a:defRPr sz="2500" b="0">
                <a:solidFill>
                  <a:srgbClr val="51515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758" dirty="0"/>
              <a:t>of tools on FSM to </a:t>
            </a:r>
            <a:r>
              <a:rPr sz="1758" b="1" dirty="0"/>
              <a:t>enhance the capability of the key players</a:t>
            </a:r>
            <a:r>
              <a:rPr sz="1758" dirty="0"/>
              <a:t> to work towards effective &amp; sustainable implementation (planning) of FSM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2507257" y="273510"/>
            <a:ext cx="3893129" cy="776760"/>
            <a:chOff x="0" y="0"/>
            <a:chExt cx="5536892" cy="1104724"/>
          </a:xfrm>
        </p:grpSpPr>
        <p:grpSp>
          <p:nvGrpSpPr>
            <p:cNvPr id="166" name="Group"/>
            <p:cNvGrpSpPr/>
            <p:nvPr/>
          </p:nvGrpSpPr>
          <p:grpSpPr>
            <a:xfrm>
              <a:off x="0" y="0"/>
              <a:ext cx="5381631" cy="1087477"/>
              <a:chOff x="0" y="0"/>
              <a:chExt cx="5381630" cy="1087477"/>
            </a:xfrm>
          </p:grpSpPr>
          <p:sp>
            <p:nvSpPr>
              <p:cNvPr id="164" name="FSM TOOLBOX"/>
              <p:cNvSpPr txBox="1"/>
              <p:nvPr/>
            </p:nvSpPr>
            <p:spPr>
              <a:xfrm>
                <a:off x="0" y="0"/>
                <a:ext cx="4925519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t">
                <a:spAutoFit/>
              </a:bodyPr>
              <a:lstStyle>
                <a:lvl1pPr algn="l">
                  <a:defRPr sz="6400">
                    <a:solidFill>
                      <a:srgbClr val="53585F"/>
                    </a:solidFill>
                    <a:latin typeface="Avenir Next"/>
                    <a:ea typeface="Avenir Next"/>
                    <a:cs typeface="Avenir Next"/>
                    <a:sym typeface="Avenir Next"/>
                  </a:defRPr>
                </a:lvl1pPr>
              </a:lstStyle>
              <a:p>
                <a:r>
                  <a:rPr sz="4500" dirty="0"/>
                  <a:t>FSM TOOLBOX</a:t>
                </a:r>
              </a:p>
            </p:txBody>
          </p:sp>
          <p:pic>
            <p:nvPicPr>
              <p:cNvPr id="165" name="Logo.jpg" descr="Logo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4712114" y="215165"/>
                <a:ext cx="669516" cy="6571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67" name="Line"/>
            <p:cNvSpPr/>
            <p:nvPr/>
          </p:nvSpPr>
          <p:spPr>
            <a:xfrm>
              <a:off x="523854" y="1104723"/>
              <a:ext cx="5013038" cy="1"/>
            </a:xfrm>
            <a:prstGeom prst="line">
              <a:avLst/>
            </a:prstGeom>
            <a:noFill/>
            <a:ln w="25400" cap="flat">
              <a:solidFill>
                <a:srgbClr val="DCBD23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</p:grpSp>
      <p:sp>
        <p:nvSpPr>
          <p:cNvPr id="19" name="Line">
            <a:extLst>
              <a:ext uri="{FF2B5EF4-FFF2-40B4-BE49-F238E27FC236}">
                <a16:creationId xmlns="" xmlns:a16="http://schemas.microsoft.com/office/drawing/2014/main" id="{2EDB5189-C1E7-458C-B2A7-C8F7B7A7AD56}"/>
              </a:ext>
            </a:extLst>
          </p:cNvPr>
          <p:cNvSpPr/>
          <p:nvPr/>
        </p:nvSpPr>
        <p:spPr>
          <a:xfrm>
            <a:off x="3304117" y="6471559"/>
            <a:ext cx="2987101" cy="1"/>
          </a:xfrm>
          <a:prstGeom prst="line">
            <a:avLst/>
          </a:prstGeom>
          <a:ln w="38100">
            <a:solidFill>
              <a:srgbClr val="FFC072">
                <a:alpha val="24865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844"/>
          </a:p>
        </p:txBody>
      </p:sp>
      <p:pic>
        <p:nvPicPr>
          <p:cNvPr id="24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0739" y="5961538"/>
            <a:ext cx="7128682" cy="314782"/>
          </a:xfrm>
          <a:prstGeom prst="rect">
            <a:avLst/>
          </a:prstGeom>
        </p:spPr>
      </p:pic>
      <p:sp>
        <p:nvSpPr>
          <p:cNvPr id="25" name="step-by-step guide with “tailor-made solutions”"/>
          <p:cNvSpPr txBox="1"/>
          <p:nvPr/>
        </p:nvSpPr>
        <p:spPr>
          <a:xfrm>
            <a:off x="1566098" y="5663907"/>
            <a:ext cx="599795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3100" b="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1800"/>
              <a:t>step-by-step guide with “tailor-made solutions”  </a:t>
            </a:r>
          </a:p>
        </p:txBody>
      </p:sp>
      <p:pic>
        <p:nvPicPr>
          <p:cNvPr id="26" name="FSM_Diagram_Variation.png" descr="FSM_Diagram_Variati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44" y="2220281"/>
            <a:ext cx="8816872" cy="332358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" name="A roadmap to carry out FSM related activities"/>
          <p:cNvSpPr txBox="1"/>
          <p:nvPr/>
        </p:nvSpPr>
        <p:spPr>
          <a:xfrm>
            <a:off x="1456343" y="6206882"/>
            <a:ext cx="6217466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31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800" dirty="0" smtClean="0"/>
              <a:t>Workflow</a:t>
            </a:r>
            <a:r>
              <a:rPr sz="1800" dirty="0" smtClean="0"/>
              <a:t> </a:t>
            </a:r>
            <a:r>
              <a:rPr sz="1800" dirty="0"/>
              <a:t>to carry out FSM related activities</a:t>
            </a:r>
          </a:p>
        </p:txBody>
      </p:sp>
      <p:sp>
        <p:nvSpPr>
          <p:cNvPr id="28" name="Exploratory Study"/>
          <p:cNvSpPr txBox="1"/>
          <p:nvPr/>
        </p:nvSpPr>
        <p:spPr>
          <a:xfrm>
            <a:off x="2019529" y="2274739"/>
            <a:ext cx="982641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Exploratory Study</a:t>
            </a:r>
          </a:p>
        </p:txBody>
      </p:sp>
      <p:sp>
        <p:nvSpPr>
          <p:cNvPr id="29" name="Country Strategy Programming"/>
          <p:cNvSpPr txBox="1"/>
          <p:nvPr/>
        </p:nvSpPr>
        <p:spPr>
          <a:xfrm>
            <a:off x="106644" y="4711002"/>
            <a:ext cx="93775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Country </a:t>
            </a:r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Strategy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Programming</a:t>
            </a:r>
            <a:endParaRPr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Defining the Need &amp; Scope of Strategies"/>
          <p:cNvSpPr txBox="1"/>
          <p:nvPr/>
        </p:nvSpPr>
        <p:spPr>
          <a:xfrm>
            <a:off x="1260120" y="4711002"/>
            <a:ext cx="1136530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Defining the Need &amp;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Scope </a:t>
            </a:r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of Strategies</a:t>
            </a:r>
          </a:p>
        </p:txBody>
      </p:sp>
      <p:sp>
        <p:nvSpPr>
          <p:cNvPr id="34" name="Strategy Design Options"/>
          <p:cNvSpPr txBox="1"/>
          <p:nvPr/>
        </p:nvSpPr>
        <p:spPr>
          <a:xfrm>
            <a:off x="3118419" y="3128758"/>
            <a:ext cx="92493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Strategy Design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Options</a:t>
            </a:r>
            <a:endParaRPr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Appraisal &amp; Approval"/>
          <p:cNvSpPr txBox="1"/>
          <p:nvPr/>
        </p:nvSpPr>
        <p:spPr>
          <a:xfrm>
            <a:off x="3907865" y="3567373"/>
            <a:ext cx="66204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Appraisal </a:t>
            </a:r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&amp;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Approval</a:t>
            </a:r>
          </a:p>
        </p:txBody>
      </p:sp>
      <p:sp>
        <p:nvSpPr>
          <p:cNvPr id="36" name="Implementing the Strategy"/>
          <p:cNvSpPr txBox="1"/>
          <p:nvPr/>
        </p:nvSpPr>
        <p:spPr>
          <a:xfrm>
            <a:off x="4524042" y="2968154"/>
            <a:ext cx="79669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Implementing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Strategy</a:t>
            </a:r>
          </a:p>
        </p:txBody>
      </p:sp>
      <p:sp>
        <p:nvSpPr>
          <p:cNvPr id="37" name="Operation &amp; Maintenance"/>
          <p:cNvSpPr txBox="1"/>
          <p:nvPr/>
        </p:nvSpPr>
        <p:spPr>
          <a:xfrm>
            <a:off x="5214385" y="2256541"/>
            <a:ext cx="73257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Operation &amp;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sz="900" dirty="0" smtClean="0">
                <a:solidFill>
                  <a:schemeClr val="accent1">
                    <a:lumMod val="75000"/>
                  </a:schemeClr>
                </a:solidFill>
              </a:rPr>
              <a:t>Maintenance</a:t>
            </a:r>
            <a:endParaRPr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Monitoring"/>
          <p:cNvSpPr txBox="1"/>
          <p:nvPr/>
        </p:nvSpPr>
        <p:spPr>
          <a:xfrm>
            <a:off x="7564055" y="2257859"/>
            <a:ext cx="610745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Monitoring</a:t>
            </a:r>
          </a:p>
        </p:txBody>
      </p:sp>
      <p:sp>
        <p:nvSpPr>
          <p:cNvPr id="39" name="Review &amp; Correct"/>
          <p:cNvSpPr txBox="1"/>
          <p:nvPr/>
        </p:nvSpPr>
        <p:spPr>
          <a:xfrm>
            <a:off x="8046889" y="2447830"/>
            <a:ext cx="969817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Review &amp; Correct</a:t>
            </a:r>
          </a:p>
        </p:txBody>
      </p:sp>
      <p:sp>
        <p:nvSpPr>
          <p:cNvPr id="40" name="Advocacy"/>
          <p:cNvSpPr txBox="1"/>
          <p:nvPr/>
        </p:nvSpPr>
        <p:spPr>
          <a:xfrm>
            <a:off x="8088147" y="4108529"/>
            <a:ext cx="604333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Advocacy </a:t>
            </a:r>
          </a:p>
        </p:txBody>
      </p:sp>
      <p:sp>
        <p:nvSpPr>
          <p:cNvPr id="41" name="Capacity Building"/>
          <p:cNvSpPr txBox="1"/>
          <p:nvPr/>
        </p:nvSpPr>
        <p:spPr>
          <a:xfrm>
            <a:off x="8088147" y="4337405"/>
            <a:ext cx="1027525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Capacity Building  </a:t>
            </a:r>
          </a:p>
        </p:txBody>
      </p:sp>
      <p:sp>
        <p:nvSpPr>
          <p:cNvPr id="42" name="FSM Media"/>
          <p:cNvSpPr txBox="1"/>
          <p:nvPr/>
        </p:nvSpPr>
        <p:spPr>
          <a:xfrm>
            <a:off x="8088147" y="4605684"/>
            <a:ext cx="662041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700">
                <a:solidFill>
                  <a:srgbClr val="BD5B0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00" dirty="0">
                <a:solidFill>
                  <a:schemeClr val="accent1">
                    <a:lumMod val="75000"/>
                  </a:schemeClr>
                </a:solidFill>
              </a:rPr>
              <a:t>FSM Media</a:t>
            </a:r>
          </a:p>
        </p:txBody>
      </p:sp>
    </p:spTree>
    <p:extLst>
      <p:ext uri="{BB962C8B-B14F-4D97-AF65-F5344CB8AC3E}">
        <p14:creationId xmlns:p14="http://schemas.microsoft.com/office/powerpoint/2010/main" val="1472480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"/>
          <p:cNvSpPr/>
          <p:nvPr/>
        </p:nvSpPr>
        <p:spPr>
          <a:xfrm>
            <a:off x="-56879" y="-1"/>
            <a:ext cx="3028325" cy="6899895"/>
          </a:xfrm>
          <a:prstGeom prst="rect">
            <a:avLst/>
          </a:prstGeom>
          <a:solidFill>
            <a:srgbClr val="000000">
              <a:alpha val="75471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66"/>
          </a:p>
        </p:txBody>
      </p:sp>
      <p:sp>
        <p:nvSpPr>
          <p:cNvPr id="228" name="FSM Situational Assessment Tool">
            <a:hlinkClick r:id="rId2"/>
          </p:cNvPr>
          <p:cNvSpPr txBox="1"/>
          <p:nvPr/>
        </p:nvSpPr>
        <p:spPr>
          <a:xfrm>
            <a:off x="3025334" y="878281"/>
            <a:ext cx="309318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 smtClean="0"/>
              <a:t>Situational </a:t>
            </a:r>
            <a:r>
              <a:rPr sz="1266" dirty="0"/>
              <a:t>Assessment Tool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3076944" y="216394"/>
            <a:ext cx="1281695" cy="624960"/>
            <a:chOff x="0" y="0"/>
            <a:chExt cx="1822854" cy="888830"/>
          </a:xfrm>
        </p:grpSpPr>
        <p:pic>
          <p:nvPicPr>
            <p:cNvPr id="229" name="logo_ait.jpg" descr="logo_ait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34023" y="0"/>
              <a:ext cx="888832" cy="888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82551"/>
              <a:ext cx="960168" cy="5237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" name="CEPT_new_logo.png" descr="CEPT_new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71540" y="365574"/>
            <a:ext cx="1209779" cy="42110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IFSM Citywide Assessment and Planning Toolkit">
            <a:hlinkClick r:id="rId7"/>
          </p:cNvPr>
          <p:cNvSpPr txBox="1"/>
          <p:nvPr/>
        </p:nvSpPr>
        <p:spPr>
          <a:xfrm>
            <a:off x="5871540" y="814736"/>
            <a:ext cx="2568343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IFSM Citywide Assessment and Planning Toolkit</a:t>
            </a:r>
          </a:p>
        </p:txBody>
      </p:sp>
      <p:pic>
        <p:nvPicPr>
          <p:cNvPr id="234" name="CSTEP_logo.jpg" descr="CSTEP_logo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71540" y="2145533"/>
            <a:ext cx="757798" cy="38702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ANITECH">
            <a:hlinkClick r:id="rId9"/>
          </p:cNvPr>
          <p:cNvSpPr txBox="1"/>
          <p:nvPr/>
        </p:nvSpPr>
        <p:spPr>
          <a:xfrm>
            <a:off x="5871540" y="2613168"/>
            <a:ext cx="142118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SANITECH</a:t>
            </a:r>
          </a:p>
        </p:txBody>
      </p:sp>
      <p:sp>
        <p:nvSpPr>
          <p:cNvPr id="236" name="CLARA Planning Tool">
            <a:hlinkClick r:id="rId10"/>
          </p:cNvPr>
          <p:cNvSpPr txBox="1"/>
          <p:nvPr/>
        </p:nvSpPr>
        <p:spPr>
          <a:xfrm>
            <a:off x="7263320" y="2614425"/>
            <a:ext cx="161238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 smtClean="0"/>
              <a:t>Planning </a:t>
            </a:r>
            <a:r>
              <a:rPr sz="1266" dirty="0"/>
              <a:t>Tool</a:t>
            </a:r>
          </a:p>
        </p:txBody>
      </p:sp>
      <p:pic>
        <p:nvPicPr>
          <p:cNvPr id="237" name="pasted-image.tiff" descr="pasted-image.tiff"/>
          <p:cNvPicPr>
            <a:picLocks noChangeAspect="1"/>
          </p:cNvPicPr>
          <p:nvPr/>
        </p:nvPicPr>
        <p:blipFill>
          <a:blip r:embed="rId11">
            <a:extLst/>
          </a:blip>
          <a:srcRect l="14964"/>
          <a:stretch>
            <a:fillRect/>
          </a:stretch>
        </p:blipFill>
        <p:spPr>
          <a:xfrm>
            <a:off x="7263319" y="2078510"/>
            <a:ext cx="662819" cy="49312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gulatory &amp; Institutional Assessment Tool">
            <a:hlinkClick r:id="rId12"/>
          </p:cNvPr>
          <p:cNvSpPr txBox="1"/>
          <p:nvPr/>
        </p:nvSpPr>
        <p:spPr>
          <a:xfrm>
            <a:off x="3025334" y="1603845"/>
            <a:ext cx="3093183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Regulatory &amp; Institutional Assessment Tool </a:t>
            </a:r>
          </a:p>
        </p:txBody>
      </p:sp>
      <p:sp>
        <p:nvSpPr>
          <p:cNvPr id="239" name="Financial &amp; Technical Assessment Tool">
            <a:hlinkClick r:id="rId13"/>
          </p:cNvPr>
          <p:cNvSpPr txBox="1"/>
          <p:nvPr/>
        </p:nvSpPr>
        <p:spPr>
          <a:xfrm>
            <a:off x="3025334" y="1143665"/>
            <a:ext cx="268010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Financial &amp; Technical Assessment Tool</a:t>
            </a:r>
          </a:p>
        </p:txBody>
      </p:sp>
      <p:sp>
        <p:nvSpPr>
          <p:cNvPr id="240" name="Stakeholder Analysis Tool">
            <a:hlinkClick r:id="rId14"/>
          </p:cNvPr>
          <p:cNvSpPr txBox="1"/>
          <p:nvPr/>
        </p:nvSpPr>
        <p:spPr>
          <a:xfrm>
            <a:off x="3025334" y="2064025"/>
            <a:ext cx="314480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Stakeholder Analysis Tool</a:t>
            </a:r>
          </a:p>
        </p:txBody>
      </p:sp>
      <p:sp>
        <p:nvSpPr>
          <p:cNvPr id="241" name="Job Profile Matrix">
            <a:hlinkClick r:id="rId15"/>
          </p:cNvPr>
          <p:cNvSpPr txBox="1"/>
          <p:nvPr/>
        </p:nvSpPr>
        <p:spPr>
          <a:xfrm>
            <a:off x="3025334" y="2329409"/>
            <a:ext cx="2626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/>
              <a:t>Job Profile Matrix</a:t>
            </a:r>
          </a:p>
        </p:txBody>
      </p:sp>
      <p:sp>
        <p:nvSpPr>
          <p:cNvPr id="242" name="Key Performance Indicator Tool">
            <a:hlinkClick r:id="rId16"/>
          </p:cNvPr>
          <p:cNvSpPr txBox="1"/>
          <p:nvPr/>
        </p:nvSpPr>
        <p:spPr>
          <a:xfrm>
            <a:off x="3025334" y="2594793"/>
            <a:ext cx="358338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Key Performance Indicator Tool</a:t>
            </a:r>
          </a:p>
        </p:txBody>
      </p:sp>
      <p:sp>
        <p:nvSpPr>
          <p:cNvPr id="243" name="Advocacy Manual">
            <a:hlinkClick r:id="rId17"/>
          </p:cNvPr>
          <p:cNvSpPr txBox="1"/>
          <p:nvPr/>
        </p:nvSpPr>
        <p:spPr>
          <a:xfrm>
            <a:off x="3025334" y="2860177"/>
            <a:ext cx="2626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Advocacy Manual </a:t>
            </a:r>
          </a:p>
        </p:txBody>
      </p:sp>
      <p:sp>
        <p:nvSpPr>
          <p:cNvPr id="244" name="Planning Tool">
            <a:hlinkClick r:id="rId18"/>
          </p:cNvPr>
          <p:cNvSpPr txBox="1"/>
          <p:nvPr/>
        </p:nvSpPr>
        <p:spPr>
          <a:xfrm>
            <a:off x="3025334" y="3125561"/>
            <a:ext cx="2626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Planning Tool</a:t>
            </a:r>
          </a:p>
        </p:txBody>
      </p:sp>
      <p:sp>
        <p:nvSpPr>
          <p:cNvPr id="245" name="AIT Logistic Tool">
            <a:hlinkClick r:id="rId19"/>
          </p:cNvPr>
          <p:cNvSpPr txBox="1"/>
          <p:nvPr/>
        </p:nvSpPr>
        <p:spPr>
          <a:xfrm>
            <a:off x="3025334" y="3390946"/>
            <a:ext cx="262689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 smtClean="0"/>
              <a:t>Logistic </a:t>
            </a:r>
            <a:r>
              <a:rPr sz="1266" dirty="0"/>
              <a:t>Tool</a:t>
            </a:r>
          </a:p>
        </p:txBody>
      </p:sp>
      <p:sp>
        <p:nvSpPr>
          <p:cNvPr id="246" name="PSP">
            <a:hlinkClick r:id="rId20"/>
          </p:cNvPr>
          <p:cNvSpPr txBox="1"/>
          <p:nvPr/>
        </p:nvSpPr>
        <p:spPr>
          <a:xfrm>
            <a:off x="5871540" y="1781064"/>
            <a:ext cx="267635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PSP</a:t>
            </a:r>
          </a:p>
        </p:txBody>
      </p:sp>
      <p:sp>
        <p:nvSpPr>
          <p:cNvPr id="247" name="SANIPLAN"/>
          <p:cNvSpPr txBox="1"/>
          <p:nvPr/>
        </p:nvSpPr>
        <p:spPr>
          <a:xfrm>
            <a:off x="5871540" y="1266709"/>
            <a:ext cx="267635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 dirty="0"/>
              <a:t>SANIPLAN</a:t>
            </a:r>
          </a:p>
        </p:txBody>
      </p:sp>
      <p:sp>
        <p:nvSpPr>
          <p:cNvPr id="248" name="SaniTab">
            <a:hlinkClick r:id="rId21"/>
          </p:cNvPr>
          <p:cNvSpPr txBox="1"/>
          <p:nvPr/>
        </p:nvSpPr>
        <p:spPr>
          <a:xfrm>
            <a:off x="5871540" y="1523886"/>
            <a:ext cx="267635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266"/>
              <a:t>SaniTab</a:t>
            </a:r>
          </a:p>
        </p:txBody>
      </p:sp>
      <p:sp>
        <p:nvSpPr>
          <p:cNvPr id="249" name="Developed after careful consideration on what is in demand…"/>
          <p:cNvSpPr txBox="1"/>
          <p:nvPr/>
        </p:nvSpPr>
        <p:spPr>
          <a:xfrm>
            <a:off x="149895" y="4184089"/>
            <a:ext cx="2614778" cy="208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marL="178587" indent="-178587" defTabSz="321457">
              <a:buSzPct val="75000"/>
              <a:buChar char="•"/>
              <a:defRPr sz="16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25"/>
              <a:t>Developed after careful consideration on what is in </a:t>
            </a:r>
            <a:r>
              <a:rPr sz="1125" b="1"/>
              <a:t>demand</a:t>
            </a:r>
          </a:p>
          <a:p>
            <a:pPr marL="178587" indent="-178587" defTabSz="321457">
              <a:buSzPct val="75000"/>
              <a:buChar char="•"/>
              <a:defRPr sz="16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25" b="1"/>
              <a:t>Easy</a:t>
            </a:r>
            <a:r>
              <a:rPr sz="1125"/>
              <a:t> to use</a:t>
            </a:r>
          </a:p>
          <a:p>
            <a:pPr marL="178587" indent="-178587" defTabSz="321457">
              <a:buSzPct val="75000"/>
              <a:buChar char="•"/>
              <a:defRPr sz="16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25"/>
              <a:t>Built on platforms that are familiar to the users</a:t>
            </a:r>
          </a:p>
          <a:p>
            <a:pPr marL="178587" indent="-178587" defTabSz="321457">
              <a:buSzPct val="75000"/>
              <a:buChar char="•"/>
              <a:defRPr sz="16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25"/>
              <a:t>Simple data entry</a:t>
            </a:r>
          </a:p>
          <a:p>
            <a:pPr marL="178587" indent="-178587" defTabSz="321457">
              <a:buSzPct val="75000"/>
              <a:buChar char="•"/>
              <a:defRPr sz="16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25"/>
              <a:t>Easy to interpret results</a:t>
            </a:r>
          </a:p>
          <a:p>
            <a:pPr marL="178587" indent="-178587" defTabSz="321457">
              <a:buSzPct val="75000"/>
              <a:buChar char="•"/>
              <a:defRPr sz="16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25"/>
              <a:t>Helps users in the thought-process of “what next”</a:t>
            </a:r>
          </a:p>
        </p:txBody>
      </p:sp>
      <p:grpSp>
        <p:nvGrpSpPr>
          <p:cNvPr id="252" name="Group"/>
          <p:cNvGrpSpPr/>
          <p:nvPr/>
        </p:nvGrpSpPr>
        <p:grpSpPr>
          <a:xfrm>
            <a:off x="135914" y="1237955"/>
            <a:ext cx="2618804" cy="2618805"/>
            <a:chOff x="0" y="0"/>
            <a:chExt cx="3724520" cy="3724520"/>
          </a:xfrm>
        </p:grpSpPr>
        <p:sp>
          <p:nvSpPr>
            <p:cNvPr id="250" name="15"/>
            <p:cNvSpPr/>
            <p:nvPr/>
          </p:nvSpPr>
          <p:spPr>
            <a:xfrm>
              <a:off x="0" y="0"/>
              <a:ext cx="3724521" cy="372452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3F7F5"/>
              </a:solidFill>
              <a:prstDash val="solid"/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>
                <a:defRPr sz="1440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0125" dirty="0" smtClean="0"/>
                <a:t>1</a:t>
              </a:r>
              <a:r>
                <a:rPr lang="en-US" sz="10125" dirty="0" smtClean="0"/>
                <a:t>7</a:t>
              </a:r>
              <a:endParaRPr sz="10125" dirty="0"/>
            </a:p>
          </p:txBody>
        </p:sp>
        <p:sp>
          <p:nvSpPr>
            <p:cNvPr id="251" name="tools"/>
            <p:cNvSpPr txBox="1"/>
            <p:nvPr/>
          </p:nvSpPr>
          <p:spPr>
            <a:xfrm>
              <a:off x="996051" y="2249570"/>
              <a:ext cx="1732419" cy="119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4800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3375"/>
                <a:t>tools</a:t>
              </a:r>
            </a:p>
          </p:txBody>
        </p:sp>
      </p:grpSp>
      <p:pic>
        <p:nvPicPr>
          <p:cNvPr id="28" name="78556-OFKC92-328.png" descr="78556-OFKC92-328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523107" y="-21412"/>
            <a:ext cx="1424405" cy="1259367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9" name="CLARA Planning Tool">
            <a:hlinkClick r:id="rId10"/>
          </p:cNvPr>
          <p:cNvSpPr txBox="1"/>
          <p:nvPr/>
        </p:nvSpPr>
        <p:spPr>
          <a:xfrm>
            <a:off x="5898548" y="3394760"/>
            <a:ext cx="1692698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1266" dirty="0" smtClean="0"/>
              <a:t>Shit Flow Diagram</a:t>
            </a:r>
            <a:endParaRPr sz="1266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47" y="2927861"/>
            <a:ext cx="1054344" cy="362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92424" y="4192536"/>
            <a:ext cx="4218815" cy="2403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92" y="3018583"/>
            <a:ext cx="1088891" cy="277424"/>
          </a:xfrm>
          <a:prstGeom prst="rect">
            <a:avLst/>
          </a:prstGeom>
        </p:spPr>
      </p:pic>
      <p:sp>
        <p:nvSpPr>
          <p:cNvPr id="33" name="CLARA Planning Tool">
            <a:hlinkClick r:id="rId10"/>
          </p:cNvPr>
          <p:cNvSpPr txBox="1"/>
          <p:nvPr/>
        </p:nvSpPr>
        <p:spPr>
          <a:xfrm>
            <a:off x="7297502" y="3416015"/>
            <a:ext cx="1612380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marL="482600" indent="-406400" algn="l">
              <a:spcBef>
                <a:spcPts val="400"/>
              </a:spcBef>
              <a:buSzPct val="89000"/>
              <a:buBlip>
                <a:blip r:embed="rId3"/>
              </a:buBlip>
              <a:defRPr sz="1800"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sz="1266" dirty="0" smtClean="0"/>
              <a:t>Monitoring</a:t>
            </a:r>
            <a:r>
              <a:rPr sz="1266" dirty="0" smtClean="0"/>
              <a:t> </a:t>
            </a:r>
            <a:r>
              <a:rPr sz="1266" dirty="0"/>
              <a:t>Tool</a:t>
            </a:r>
          </a:p>
        </p:txBody>
      </p:sp>
      <p:sp>
        <p:nvSpPr>
          <p:cNvPr id="35" name="15"/>
          <p:cNvSpPr/>
          <p:nvPr/>
        </p:nvSpPr>
        <p:spPr>
          <a:xfrm>
            <a:off x="7502153" y="4577315"/>
            <a:ext cx="1466576" cy="14688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3F7F5"/>
            </a:solidFill>
            <a:prstDash val="solid"/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t">
            <a:noAutofit/>
          </a:bodyPr>
          <a:lstStyle>
            <a:lvl1pPr>
              <a:defRPr sz="144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3200" dirty="0" smtClean="0"/>
              <a:t>200+</a:t>
            </a:r>
            <a:endParaRPr sz="3200" dirty="0"/>
          </a:p>
        </p:txBody>
      </p:sp>
      <p:sp>
        <p:nvSpPr>
          <p:cNvPr id="36" name="tools"/>
          <p:cNvSpPr txBox="1"/>
          <p:nvPr/>
        </p:nvSpPr>
        <p:spPr>
          <a:xfrm>
            <a:off x="7860787" y="5311764"/>
            <a:ext cx="749308" cy="472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noAutofit/>
          </a:bodyPr>
          <a:lstStyle>
            <a:lvl1pPr>
              <a:defRPr sz="48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050" dirty="0" smtClean="0"/>
              <a:t>Non-</a:t>
            </a:r>
            <a:r>
              <a:rPr sz="1050" dirty="0" smtClean="0"/>
              <a:t>tool</a:t>
            </a:r>
            <a:endParaRPr lang="en-US" sz="1050" dirty="0" smtClean="0"/>
          </a:p>
          <a:p>
            <a:pPr algn="ctr"/>
            <a:r>
              <a:rPr lang="en-US" sz="1050" dirty="0" smtClean="0"/>
              <a:t>resources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8456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pplication of Toolbox"/>
          <p:cNvSpPr txBox="1"/>
          <p:nvPr/>
        </p:nvSpPr>
        <p:spPr>
          <a:xfrm>
            <a:off x="522920" y="804957"/>
            <a:ext cx="5220368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700" tIns="12700" rIns="12700" bIns="12700">
            <a:spAutoFit/>
          </a:bodyPr>
          <a:lstStyle>
            <a:lvl1pPr algn="l" defTabSz="1088232">
              <a:buClr>
                <a:srgbClr val="6C6C6C"/>
              </a:buClr>
              <a:defRPr>
                <a:solidFill>
                  <a:srgbClr val="DE6A10"/>
                </a:solidFill>
                <a:uFill>
                  <a:solidFill>
                    <a:srgbClr val="6C6C6C"/>
                  </a:solidFill>
                </a:u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sz="2800" b="1" dirty="0">
                <a:latin typeface="Candara" panose="020E0502030303020204" pitchFamily="34" charset="0"/>
              </a:rPr>
              <a:t>Application </a:t>
            </a:r>
            <a:r>
              <a:rPr lang="en-US" sz="2800" b="1" dirty="0">
                <a:latin typeface="Candara" panose="020E0502030303020204" pitchFamily="34" charset="0"/>
              </a:rPr>
              <a:t>and Contextualization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sz="2800" b="1" dirty="0" smtClean="0">
                <a:latin typeface="Candara" panose="020E0502030303020204" pitchFamily="34" charset="0"/>
              </a:rPr>
              <a:t>of </a:t>
            </a:r>
            <a:r>
              <a:rPr sz="2800" b="1" dirty="0">
                <a:latin typeface="Candara" panose="020E0502030303020204" pitchFamily="34" charset="0"/>
              </a:rPr>
              <a:t>Toolbox</a:t>
            </a:r>
          </a:p>
        </p:txBody>
      </p:sp>
      <p:pic>
        <p:nvPicPr>
          <p:cNvPr id="356" name="pasted-image.pdf" descr="pasted-image.pdf"/>
          <p:cNvPicPr>
            <a:picLocks noChangeAspect="1"/>
          </p:cNvPicPr>
          <p:nvPr/>
        </p:nvPicPr>
        <p:blipFill>
          <a:blip r:embed="rId2">
            <a:alphaModFix amt="27494"/>
            <a:extLst/>
          </a:blip>
          <a:srcRect l="40686" r="3375" b="10784"/>
          <a:stretch>
            <a:fillRect/>
          </a:stretch>
        </p:blipFill>
        <p:spPr>
          <a:xfrm>
            <a:off x="1344720" y="60726"/>
            <a:ext cx="7804548" cy="6736549"/>
          </a:xfrm>
          <a:prstGeom prst="rect">
            <a:avLst/>
          </a:prstGeom>
          <a:ln w="25400">
            <a:miter lim="400000"/>
          </a:ln>
        </p:spPr>
      </p:pic>
      <p:grpSp>
        <p:nvGrpSpPr>
          <p:cNvPr id="360" name="Group"/>
          <p:cNvGrpSpPr/>
          <p:nvPr/>
        </p:nvGrpSpPr>
        <p:grpSpPr>
          <a:xfrm>
            <a:off x="3237908" y="4318187"/>
            <a:ext cx="640313" cy="631113"/>
            <a:chOff x="0" y="0"/>
            <a:chExt cx="910667" cy="897581"/>
          </a:xfrm>
        </p:grpSpPr>
        <p:pic>
          <p:nvPicPr>
            <p:cNvPr id="357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55940"/>
              <a:ext cx="720711" cy="593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8" name="Uganda"/>
            <p:cNvSpPr txBox="1"/>
            <p:nvPr/>
          </p:nvSpPr>
          <p:spPr>
            <a:xfrm>
              <a:off x="249982" y="641145"/>
              <a:ext cx="660685" cy="256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defTabSz="457200">
                <a:defRPr sz="10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703"/>
                <a:t>Uganda</a:t>
              </a:r>
            </a:p>
          </p:txBody>
        </p:sp>
        <p:sp>
          <p:nvSpPr>
            <p:cNvPr id="359" name="Circle"/>
            <p:cNvSpPr/>
            <p:nvPr/>
          </p:nvSpPr>
          <p:spPr>
            <a:xfrm>
              <a:off x="389824" y="0"/>
              <a:ext cx="381001" cy="375039"/>
            </a:xfrm>
            <a:prstGeom prst="ellipse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5704722" y="3240621"/>
            <a:ext cx="707888" cy="597040"/>
            <a:chOff x="0" y="11482"/>
            <a:chExt cx="1006773" cy="849123"/>
          </a:xfrm>
        </p:grpSpPr>
        <p:pic>
          <p:nvPicPr>
            <p:cNvPr id="361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67078"/>
              <a:ext cx="720711" cy="593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2" name="Circle"/>
            <p:cNvSpPr/>
            <p:nvPr/>
          </p:nvSpPr>
          <p:spPr>
            <a:xfrm>
              <a:off x="408911" y="245431"/>
              <a:ext cx="381001" cy="375040"/>
            </a:xfrm>
            <a:prstGeom prst="ellipse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sp>
          <p:nvSpPr>
            <p:cNvPr id="363" name="Bangladesh"/>
            <p:cNvSpPr txBox="1"/>
            <p:nvPr/>
          </p:nvSpPr>
          <p:spPr>
            <a:xfrm>
              <a:off x="192051" y="11482"/>
              <a:ext cx="814722" cy="256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defTabSz="457200">
                <a:defRPr sz="10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703"/>
                <a:t>Bangladesh</a:t>
              </a:r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5172424" y="3821109"/>
            <a:ext cx="670008" cy="595774"/>
            <a:chOff x="0" y="0"/>
            <a:chExt cx="952899" cy="847321"/>
          </a:xfrm>
        </p:grpSpPr>
        <p:pic>
          <p:nvPicPr>
            <p:cNvPr id="365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67510"/>
              <a:ext cx="720711" cy="593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6" name="Circle"/>
            <p:cNvSpPr/>
            <p:nvPr/>
          </p:nvSpPr>
          <p:spPr>
            <a:xfrm>
              <a:off x="380662" y="0"/>
              <a:ext cx="381001" cy="375039"/>
            </a:xfrm>
            <a:prstGeom prst="ellipse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sp>
          <p:nvSpPr>
            <p:cNvPr id="367" name="India"/>
            <p:cNvSpPr txBox="1"/>
            <p:nvPr/>
          </p:nvSpPr>
          <p:spPr>
            <a:xfrm>
              <a:off x="138177" y="590885"/>
              <a:ext cx="814722" cy="256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defTabSz="457200">
                <a:defRPr sz="10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703"/>
                <a:t>India</a:t>
              </a:r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6034584" y="3821109"/>
            <a:ext cx="1146739" cy="464766"/>
            <a:chOff x="0" y="0"/>
            <a:chExt cx="1630916" cy="661000"/>
          </a:xfrm>
        </p:grpSpPr>
        <p:pic>
          <p:nvPicPr>
            <p:cNvPr id="369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67472"/>
              <a:ext cx="720711" cy="593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Circle"/>
            <p:cNvSpPr/>
            <p:nvPr/>
          </p:nvSpPr>
          <p:spPr>
            <a:xfrm>
              <a:off x="406882" y="0"/>
              <a:ext cx="381001" cy="375039"/>
            </a:xfrm>
            <a:prstGeom prst="ellipse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st="47248" dir="2700000" rotWithShape="0">
                <a:srgbClr val="000000">
                  <a:alpha val="33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sp>
          <p:nvSpPr>
            <p:cNvPr id="371" name="Myanmar"/>
            <p:cNvSpPr txBox="1"/>
            <p:nvPr/>
          </p:nvSpPr>
          <p:spPr>
            <a:xfrm>
              <a:off x="816195" y="59301"/>
              <a:ext cx="814721" cy="256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 defTabSz="457200">
                <a:defRPr sz="10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703"/>
                <a:t>Myanmar</a:t>
              </a:r>
            </a:p>
          </p:txBody>
        </p:sp>
      </p:grpSp>
      <p:grpSp>
        <p:nvGrpSpPr>
          <p:cNvPr id="376" name="Group"/>
          <p:cNvGrpSpPr/>
          <p:nvPr/>
        </p:nvGrpSpPr>
        <p:grpSpPr>
          <a:xfrm>
            <a:off x="6001534" y="4727297"/>
            <a:ext cx="930810" cy="430399"/>
            <a:chOff x="0" y="0"/>
            <a:chExt cx="1323816" cy="612122"/>
          </a:xfrm>
        </p:grpSpPr>
        <p:pic>
          <p:nvPicPr>
            <p:cNvPr id="373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flipH="1">
              <a:off x="602912" y="18415"/>
              <a:ext cx="720904" cy="593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4" name="Circle"/>
            <p:cNvSpPr/>
            <p:nvPr/>
          </p:nvSpPr>
          <p:spPr>
            <a:xfrm>
              <a:off x="554111" y="0"/>
              <a:ext cx="381001" cy="375039"/>
            </a:xfrm>
            <a:prstGeom prst="ellipse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st="47248" dir="2700000" rotWithShape="0">
                <a:srgbClr val="000000">
                  <a:alpha val="33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sp>
          <p:nvSpPr>
            <p:cNvPr id="375" name="Indonesia"/>
            <p:cNvSpPr txBox="1"/>
            <p:nvPr/>
          </p:nvSpPr>
          <p:spPr>
            <a:xfrm>
              <a:off x="0" y="355686"/>
              <a:ext cx="814721" cy="256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 defTabSz="457200">
                <a:defRPr sz="10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703"/>
                <a:t>Indonesia</a:t>
              </a:r>
            </a:p>
          </p:txBody>
        </p:sp>
      </p:grpSp>
      <p:grpSp>
        <p:nvGrpSpPr>
          <p:cNvPr id="380" name="Group"/>
          <p:cNvGrpSpPr/>
          <p:nvPr/>
        </p:nvGrpSpPr>
        <p:grpSpPr>
          <a:xfrm>
            <a:off x="6476962" y="4194879"/>
            <a:ext cx="829377" cy="426367"/>
            <a:chOff x="0" y="0"/>
            <a:chExt cx="1179558" cy="606386"/>
          </a:xfrm>
        </p:grpSpPr>
        <p:pic>
          <p:nvPicPr>
            <p:cNvPr id="377" name="pasted-image.pdf" descr="pasted-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flipH="1">
              <a:off x="53748" y="12700"/>
              <a:ext cx="720905" cy="593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8" name="Circle"/>
            <p:cNvSpPr/>
            <p:nvPr/>
          </p:nvSpPr>
          <p:spPr>
            <a:xfrm>
              <a:off x="0" y="0"/>
              <a:ext cx="381000" cy="375039"/>
            </a:xfrm>
            <a:prstGeom prst="ellipse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st="50800" dir="2700000" rotWithShape="0">
                <a:srgbClr val="000000">
                  <a:alpha val="33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sp>
          <p:nvSpPr>
            <p:cNvPr id="379" name="Laos"/>
            <p:cNvSpPr txBox="1"/>
            <p:nvPr/>
          </p:nvSpPr>
          <p:spPr>
            <a:xfrm>
              <a:off x="364835" y="24182"/>
              <a:ext cx="814723" cy="256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 defTabSz="457200">
                <a:defRPr sz="1000" b="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703"/>
                <a:t>Laos</a:t>
              </a:r>
            </a:p>
          </p:txBody>
        </p:sp>
      </p:grpSp>
      <p:grpSp>
        <p:nvGrpSpPr>
          <p:cNvPr id="383" name="Group"/>
          <p:cNvGrpSpPr/>
          <p:nvPr/>
        </p:nvGrpSpPr>
        <p:grpSpPr>
          <a:xfrm>
            <a:off x="4635257" y="3699340"/>
            <a:ext cx="767954" cy="755938"/>
            <a:chOff x="0" y="0"/>
            <a:chExt cx="1092200" cy="1075110"/>
          </a:xfrm>
        </p:grpSpPr>
        <p:sp>
          <p:nvSpPr>
            <p:cNvPr id="381" name="Oval"/>
            <p:cNvSpPr/>
            <p:nvPr/>
          </p:nvSpPr>
          <p:spPr>
            <a:xfrm>
              <a:off x="0" y="0"/>
              <a:ext cx="1092200" cy="10751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r="2700000" rotWithShape="0">
                <a:srgbClr val="000000">
                  <a:alpha val="32621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pic>
          <p:nvPicPr>
            <p:cNvPr id="382" name="CDD-Logo.pngedi.png" descr="CDD-Logo.pngedi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215" y="414172"/>
              <a:ext cx="989769" cy="259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6" name="Group"/>
          <p:cNvGrpSpPr/>
          <p:nvPr/>
        </p:nvGrpSpPr>
        <p:grpSpPr>
          <a:xfrm>
            <a:off x="5742206" y="2449444"/>
            <a:ext cx="767954" cy="755937"/>
            <a:chOff x="0" y="0"/>
            <a:chExt cx="1092200" cy="1075110"/>
          </a:xfrm>
        </p:grpSpPr>
        <p:sp>
          <p:nvSpPr>
            <p:cNvPr id="384" name="Oval"/>
            <p:cNvSpPr/>
            <p:nvPr/>
          </p:nvSpPr>
          <p:spPr>
            <a:xfrm>
              <a:off x="0" y="0"/>
              <a:ext cx="1092200" cy="10751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r="2700000" rotWithShape="0">
                <a:srgbClr val="000000">
                  <a:alpha val="32621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pic>
          <p:nvPicPr>
            <p:cNvPr id="385" name="SNV_logo.jpg" descr="SNV_logo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2801" y="297293"/>
              <a:ext cx="826597" cy="486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9" name="Group"/>
          <p:cNvGrpSpPr/>
          <p:nvPr/>
        </p:nvGrpSpPr>
        <p:grpSpPr>
          <a:xfrm>
            <a:off x="7061751" y="4186488"/>
            <a:ext cx="767954" cy="755937"/>
            <a:chOff x="0" y="0"/>
            <a:chExt cx="1092200" cy="1075110"/>
          </a:xfrm>
        </p:grpSpPr>
        <p:sp>
          <p:nvSpPr>
            <p:cNvPr id="387" name="Oval"/>
            <p:cNvSpPr/>
            <p:nvPr/>
          </p:nvSpPr>
          <p:spPr>
            <a:xfrm>
              <a:off x="0" y="0"/>
              <a:ext cx="1092200" cy="10751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r="2700000" rotWithShape="0">
                <a:srgbClr val="000000">
                  <a:alpha val="32621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pic>
          <p:nvPicPr>
            <p:cNvPr id="388" name="BORDA_web_rgb_m.png" descr="BORDA_web_rgb_m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7686" t="22981" r="7686" b="20035"/>
            <a:stretch>
              <a:fillRect/>
            </a:stretch>
          </p:blipFill>
          <p:spPr>
            <a:xfrm>
              <a:off x="109004" y="400034"/>
              <a:ext cx="874073" cy="275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2" name="Group"/>
          <p:cNvGrpSpPr/>
          <p:nvPr/>
        </p:nvGrpSpPr>
        <p:grpSpPr>
          <a:xfrm>
            <a:off x="2845221" y="3665383"/>
            <a:ext cx="767954" cy="755938"/>
            <a:chOff x="0" y="0"/>
            <a:chExt cx="1092200" cy="1075110"/>
          </a:xfrm>
        </p:grpSpPr>
        <p:sp>
          <p:nvSpPr>
            <p:cNvPr id="390" name="Oval"/>
            <p:cNvSpPr/>
            <p:nvPr/>
          </p:nvSpPr>
          <p:spPr>
            <a:xfrm>
              <a:off x="0" y="0"/>
              <a:ext cx="1092200" cy="107511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r="2700000" rotWithShape="0">
                <a:srgbClr val="000000">
                  <a:alpha val="32621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66"/>
            </a:p>
          </p:txBody>
        </p:sp>
        <p:pic>
          <p:nvPicPr>
            <p:cNvPr id="391" name="logo-afwa.png" descr="logo-afwa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7789" y="154225"/>
              <a:ext cx="596623" cy="76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" name="Group">
            <a:extLst>
              <a:ext uri="{FF2B5EF4-FFF2-40B4-BE49-F238E27FC236}">
                <a16:creationId xmlns="" xmlns:a16="http://schemas.microsoft.com/office/drawing/2014/main" id="{2429CB1C-9FFB-4B10-8373-8F39A0AD3E9F}"/>
              </a:ext>
            </a:extLst>
          </p:cNvPr>
          <p:cNvGrpSpPr/>
          <p:nvPr/>
        </p:nvGrpSpPr>
        <p:grpSpPr>
          <a:xfrm>
            <a:off x="380340" y="2554982"/>
            <a:ext cx="1651993" cy="1896204"/>
            <a:chOff x="0" y="0"/>
            <a:chExt cx="2349500" cy="2696821"/>
          </a:xfrm>
        </p:grpSpPr>
        <p:grpSp>
          <p:nvGrpSpPr>
            <p:cNvPr id="53" name="Group">
              <a:extLst>
                <a:ext uri="{FF2B5EF4-FFF2-40B4-BE49-F238E27FC236}">
                  <a16:creationId xmlns="" xmlns:a16="http://schemas.microsoft.com/office/drawing/2014/main" id="{9524FFEF-3DBE-4D2A-B43E-D6D025A52EAE}"/>
                </a:ext>
              </a:extLst>
            </p:cNvPr>
            <p:cNvGrpSpPr/>
            <p:nvPr/>
          </p:nvGrpSpPr>
          <p:grpSpPr>
            <a:xfrm>
              <a:off x="0" y="0"/>
              <a:ext cx="2349500" cy="2312738"/>
              <a:chOff x="0" y="0"/>
              <a:chExt cx="2349500" cy="2312737"/>
            </a:xfrm>
          </p:grpSpPr>
          <p:sp>
            <p:nvSpPr>
              <p:cNvPr id="55" name="Oval">
                <a:extLst>
                  <a:ext uri="{FF2B5EF4-FFF2-40B4-BE49-F238E27FC236}">
                    <a16:creationId xmlns="" xmlns:a16="http://schemas.microsoft.com/office/drawing/2014/main" id="{FD532A8E-2BCD-47B5-B94F-B99F7679C15A}"/>
                  </a:ext>
                </a:extLst>
              </p:cNvPr>
              <p:cNvSpPr/>
              <p:nvPr/>
            </p:nvSpPr>
            <p:spPr>
              <a:xfrm>
                <a:off x="0" y="0"/>
                <a:ext cx="2349500" cy="231273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27000" dir="2700000" rotWithShape="0">
                  <a:srgbClr val="000000"/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66"/>
              </a:p>
            </p:txBody>
          </p:sp>
          <p:pic>
            <p:nvPicPr>
              <p:cNvPr id="56" name="Illustration04.png" descr="Illustration04.png">
                <a:extLst>
                  <a:ext uri="{FF2B5EF4-FFF2-40B4-BE49-F238E27FC236}">
                    <a16:creationId xmlns="" xmlns:a16="http://schemas.microsoft.com/office/drawing/2014/main" id="{E1DBFB31-3C2C-4F61-80AD-BA87B0472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343358" y="234909"/>
                <a:ext cx="1662785" cy="1842919"/>
              </a:xfrm>
              <a:prstGeom prst="rect">
                <a:avLst/>
              </a:prstGeom>
              <a:ln w="25400" cap="flat">
                <a:noFill/>
                <a:miter lim="400000"/>
              </a:ln>
              <a:effectLst>
                <a:outerShdw dist="48719" dir="5400000" rotWithShape="0">
                  <a:srgbClr val="000000">
                    <a:alpha val="67443"/>
                  </a:srgbClr>
                </a:outerShdw>
              </a:effectLst>
            </p:spPr>
          </p:pic>
        </p:grpSp>
        <p:sp>
          <p:nvSpPr>
            <p:cNvPr id="54" name="African context">
              <a:extLst>
                <a:ext uri="{FF2B5EF4-FFF2-40B4-BE49-F238E27FC236}">
                  <a16:creationId xmlns="" xmlns:a16="http://schemas.microsoft.com/office/drawing/2014/main" id="{6AB70ACB-2988-48C0-B3DA-06590FEAA502}"/>
                </a:ext>
              </a:extLst>
            </p:cNvPr>
            <p:cNvSpPr txBox="1"/>
            <p:nvPr/>
          </p:nvSpPr>
          <p:spPr>
            <a:xfrm>
              <a:off x="202780" y="2383299"/>
              <a:ext cx="1943939" cy="313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2700" tIns="12700" rIns="12700" bIns="12700" numCol="1" anchor="t">
              <a:spAutoFit/>
            </a:bodyPr>
            <a:lstStyle>
              <a:lvl1pPr defTabSz="1088232">
                <a:buClr>
                  <a:srgbClr val="6C6C6C"/>
                </a:buClr>
                <a:defRPr sz="1800">
                  <a:solidFill>
                    <a:srgbClr val="53585F"/>
                  </a:solidFill>
                  <a:uFill>
                    <a:solidFill>
                      <a:srgbClr val="6C6C6C"/>
                    </a:solidFill>
                  </a:u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266" dirty="0"/>
                <a:t>African context</a:t>
              </a:r>
            </a:p>
          </p:txBody>
        </p:sp>
      </p:grpSp>
      <p:grpSp>
        <p:nvGrpSpPr>
          <p:cNvPr id="57" name="Group">
            <a:extLst>
              <a:ext uri="{FF2B5EF4-FFF2-40B4-BE49-F238E27FC236}">
                <a16:creationId xmlns="" xmlns:a16="http://schemas.microsoft.com/office/drawing/2014/main" id="{92FD11C8-9F77-49AA-BEE3-DF5332FEE480}"/>
              </a:ext>
            </a:extLst>
          </p:cNvPr>
          <p:cNvGrpSpPr/>
          <p:nvPr/>
        </p:nvGrpSpPr>
        <p:grpSpPr>
          <a:xfrm>
            <a:off x="384401" y="4727297"/>
            <a:ext cx="1647932" cy="1907256"/>
            <a:chOff x="0" y="0"/>
            <a:chExt cx="2343724" cy="2712540"/>
          </a:xfrm>
        </p:grpSpPr>
        <p:grpSp>
          <p:nvGrpSpPr>
            <p:cNvPr id="58" name="Group">
              <a:extLst>
                <a:ext uri="{FF2B5EF4-FFF2-40B4-BE49-F238E27FC236}">
                  <a16:creationId xmlns="" xmlns:a16="http://schemas.microsoft.com/office/drawing/2014/main" id="{717CF484-4C0E-453A-8263-AFEFFF4B411B}"/>
                </a:ext>
              </a:extLst>
            </p:cNvPr>
            <p:cNvGrpSpPr/>
            <p:nvPr/>
          </p:nvGrpSpPr>
          <p:grpSpPr>
            <a:xfrm>
              <a:off x="0" y="0"/>
              <a:ext cx="2343724" cy="2307052"/>
              <a:chOff x="0" y="0"/>
              <a:chExt cx="2343723" cy="2307051"/>
            </a:xfrm>
          </p:grpSpPr>
          <p:sp>
            <p:nvSpPr>
              <p:cNvPr id="60" name="Oval">
                <a:extLst>
                  <a:ext uri="{FF2B5EF4-FFF2-40B4-BE49-F238E27FC236}">
                    <a16:creationId xmlns="" xmlns:a16="http://schemas.microsoft.com/office/drawing/2014/main" id="{A855F134-C1F6-4FFD-B9B9-2BDBB260B1A8}"/>
                  </a:ext>
                </a:extLst>
              </p:cNvPr>
              <p:cNvSpPr/>
              <p:nvPr/>
            </p:nvSpPr>
            <p:spPr>
              <a:xfrm>
                <a:off x="0" y="0"/>
                <a:ext cx="2343724" cy="230705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27000" dir="2700000" rotWithShape="0">
                  <a:srgbClr val="000000"/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b="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66"/>
              </a:p>
            </p:txBody>
          </p:sp>
          <p:pic>
            <p:nvPicPr>
              <p:cNvPr id="61" name="1592.png" descr="1592.png">
                <a:extLst>
                  <a:ext uri="{FF2B5EF4-FFF2-40B4-BE49-F238E27FC236}">
                    <a16:creationId xmlns="" xmlns:a16="http://schemas.microsoft.com/office/drawing/2014/main" id="{F3779E7F-2416-4461-AE68-E6A2A4514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r="6877"/>
              <a:stretch>
                <a:fillRect/>
              </a:stretch>
            </p:blipFill>
            <p:spPr>
              <a:xfrm>
                <a:off x="342468" y="159318"/>
                <a:ext cx="1658841" cy="1988430"/>
              </a:xfrm>
              <a:prstGeom prst="rect">
                <a:avLst/>
              </a:prstGeom>
              <a:ln w="25400" cap="flat">
                <a:noFill/>
                <a:miter lim="400000"/>
              </a:ln>
              <a:effectLst>
                <a:outerShdw dist="48719" dir="5400000" rotWithShape="0">
                  <a:srgbClr val="000000">
                    <a:alpha val="67443"/>
                  </a:srgbClr>
                </a:outerShdw>
              </a:effectLst>
            </p:spPr>
          </p:pic>
        </p:grpSp>
        <p:sp>
          <p:nvSpPr>
            <p:cNvPr id="59" name="Indian context">
              <a:extLst>
                <a:ext uri="{FF2B5EF4-FFF2-40B4-BE49-F238E27FC236}">
                  <a16:creationId xmlns="" xmlns:a16="http://schemas.microsoft.com/office/drawing/2014/main" id="{B9E59D25-577A-43FE-B6BC-A166629D074D}"/>
                </a:ext>
              </a:extLst>
            </p:cNvPr>
            <p:cNvSpPr txBox="1"/>
            <p:nvPr/>
          </p:nvSpPr>
          <p:spPr>
            <a:xfrm>
              <a:off x="342468" y="2399019"/>
              <a:ext cx="1737186" cy="313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2700" tIns="12700" rIns="12700" bIns="12700" numCol="1" anchor="t">
              <a:spAutoFit/>
            </a:bodyPr>
            <a:lstStyle>
              <a:lvl1pPr defTabSz="1088232">
                <a:buClr>
                  <a:srgbClr val="6C6C6C"/>
                </a:buClr>
                <a:defRPr sz="1800">
                  <a:solidFill>
                    <a:srgbClr val="53585F"/>
                  </a:solidFill>
                  <a:uFill>
                    <a:solidFill>
                      <a:srgbClr val="6C6C6C"/>
                    </a:solidFill>
                  </a:u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sz="1266" dirty="0"/>
                <a:t>Indian 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7168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4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4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"/>
                            </p:stCondLst>
                            <p:childTnLst>
                              <p:par>
                                <p:cTn id="3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4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 advAuto="0"/>
      <p:bldP spid="364" grpId="0" animBg="1" advAuto="0"/>
      <p:bldP spid="368" grpId="0" animBg="1" advAuto="0"/>
      <p:bldP spid="372" grpId="0" animBg="1" advAuto="0"/>
      <p:bldP spid="376" grpId="0" animBg="1" advAuto="0"/>
      <p:bldP spid="380" grpId="0" animBg="1" advAuto="0"/>
      <p:bldP spid="383" grpId="0" animBg="1" advAuto="0"/>
      <p:bldP spid="386" grpId="0" animBg="1" advAuto="0"/>
      <p:bldP spid="389" grpId="0" animBg="1" advAuto="0"/>
      <p:bldP spid="39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33" y="701817"/>
            <a:ext cx="4964875" cy="712805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venir Next"/>
              </a:rPr>
              <a:t>CASE STUDY: </a:t>
            </a:r>
            <a:r>
              <a:rPr lang="en-US" dirty="0" smtClean="0">
                <a:latin typeface="Avenir Next"/>
              </a:rPr>
              <a:t/>
            </a:r>
            <a:br>
              <a:rPr lang="en-US" dirty="0" smtClean="0">
                <a:latin typeface="Avenir Next"/>
              </a:rPr>
            </a:br>
            <a:r>
              <a:rPr lang="en-US" sz="2000" b="0" dirty="0" err="1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Mingalar</a:t>
            </a:r>
            <a:r>
              <a:rPr lang="en-US" sz="2000" b="0" dirty="0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 </a:t>
            </a:r>
            <a:r>
              <a:rPr lang="en-US" sz="2000" b="0" dirty="0" err="1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Taung</a:t>
            </a:r>
            <a:r>
              <a:rPr lang="en-US" sz="2000" b="0" dirty="0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 </a:t>
            </a:r>
            <a:r>
              <a:rPr lang="en-US" sz="2000" b="0" dirty="0" err="1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Nyunt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 </a:t>
            </a:r>
            <a:r>
              <a:rPr lang="en-US" sz="2000" b="0" dirty="0" smtClean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Township, Myanmar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Avenir Nex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28095" y="626274"/>
            <a:ext cx="26706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600" b="1" dirty="0" smtClean="0">
                <a:latin typeface="Avenir Next"/>
                <a:ea typeface="Helvetica Light"/>
                <a:cs typeface="Helvetica Light"/>
                <a:sym typeface="Helvetica Light"/>
              </a:rPr>
              <a:t>Containment Systems</a:t>
            </a:r>
            <a:endParaRPr lang="en-US" sz="1600" b="1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34522" y="3237259"/>
            <a:ext cx="20709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dirty="0" smtClean="0">
                <a:latin typeface="Avenir Next"/>
                <a:ea typeface="Helvetica Light"/>
                <a:cs typeface="Helvetica Light"/>
                <a:sym typeface="Helvetica Light"/>
              </a:rPr>
              <a:t>Emptying</a:t>
            </a:r>
            <a:endParaRPr lang="en-US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34522" y="3721330"/>
            <a:ext cx="209368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Accessibility:100%</a:t>
            </a:r>
          </a:p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Emptying Frequency : Regular </a:t>
            </a:r>
            <a:endParaRPr lang="en-US" sz="1100" dirty="0">
              <a:solidFill>
                <a:srgbClr val="000000"/>
              </a:solidFill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548798" y="3237259"/>
            <a:ext cx="230228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dirty="0" smtClean="0">
                <a:latin typeface="Avenir Next"/>
                <a:ea typeface="Helvetica Light"/>
                <a:cs typeface="Helvetica Light"/>
                <a:sym typeface="Helvetica Light"/>
              </a:rPr>
              <a:t>Transportation</a:t>
            </a:r>
            <a:endParaRPr lang="en-US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34285" y="3636691"/>
            <a:ext cx="2327580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Adequacy of vehicles: Adequate</a:t>
            </a:r>
          </a:p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Condition of vehicles: Good with regular maintenance</a:t>
            </a:r>
            <a:endParaRPr lang="en-US" sz="1100" dirty="0">
              <a:solidFill>
                <a:srgbClr val="000000"/>
              </a:solidFill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996747" y="3237259"/>
            <a:ext cx="233642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dirty="0" smtClean="0">
                <a:latin typeface="Avenir Next"/>
                <a:ea typeface="Helvetica Light"/>
                <a:cs typeface="Helvetica Light"/>
                <a:sym typeface="Helvetica Light"/>
              </a:rPr>
              <a:t>Treatment</a:t>
            </a:r>
            <a:endParaRPr lang="en-US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59263" y="3628997"/>
            <a:ext cx="236210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Treatment Plant: Exists</a:t>
            </a:r>
          </a:p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Capacity: Adequate at present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071652" y="3237259"/>
            <a:ext cx="26416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dirty="0" smtClean="0">
                <a:latin typeface="Avenir Next"/>
                <a:ea typeface="Helvetica Light"/>
                <a:cs typeface="Helvetica Light"/>
                <a:sym typeface="Helvetica Light"/>
              </a:rPr>
              <a:t>Reuse</a:t>
            </a:r>
            <a:endParaRPr lang="en-US" dirty="0"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60434" y="3652080"/>
            <a:ext cx="2264036" cy="948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Market Potential: Exist for treated effluent for non-food crops</a:t>
            </a:r>
          </a:p>
          <a:p>
            <a:pPr algn="ctr" defTabSz="584200" hangingPunct="0"/>
            <a:r>
              <a:rPr lang="en-US" sz="1100" dirty="0" smtClean="0">
                <a:solidFill>
                  <a:srgbClr val="000000"/>
                </a:solidFill>
                <a:latin typeface="Avenir Next"/>
                <a:ea typeface="Helvetica Light"/>
                <a:cs typeface="Helvetica Light"/>
                <a:sym typeface="Helvetica Light"/>
              </a:rPr>
              <a:t>Further, need to study potential for bio-solids</a:t>
            </a:r>
          </a:p>
          <a:p>
            <a:pPr algn="ctr" defTabSz="584200" hangingPunct="0"/>
            <a:endParaRPr lang="en-US" sz="1100" dirty="0" smtClean="0">
              <a:solidFill>
                <a:srgbClr val="000000"/>
              </a:solidFill>
              <a:latin typeface="Avenir Nex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Mingalar  Taung Nyunt is a township which, is spread across an area of 25 km2 in Yangon, Myanmar."/>
          <p:cNvSpPr txBox="1"/>
          <p:nvPr/>
        </p:nvSpPr>
        <p:spPr>
          <a:xfrm>
            <a:off x="990536" y="1475727"/>
            <a:ext cx="2690614" cy="8516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l"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100" dirty="0" err="1">
                <a:latin typeface="Avenir Next"/>
              </a:rPr>
              <a:t>Mingalar</a:t>
            </a:r>
            <a:r>
              <a:rPr sz="1100" dirty="0">
                <a:latin typeface="Avenir Next"/>
              </a:rPr>
              <a:t>  </a:t>
            </a:r>
            <a:r>
              <a:rPr sz="1100" dirty="0" err="1">
                <a:latin typeface="Avenir Next"/>
              </a:rPr>
              <a:t>Taung</a:t>
            </a:r>
            <a:r>
              <a:rPr sz="1100" dirty="0">
                <a:latin typeface="Avenir Next"/>
              </a:rPr>
              <a:t> </a:t>
            </a:r>
            <a:r>
              <a:rPr sz="1100" dirty="0" err="1">
                <a:latin typeface="Avenir Next"/>
              </a:rPr>
              <a:t>Nyunt</a:t>
            </a:r>
            <a:r>
              <a:rPr sz="1100" dirty="0">
                <a:latin typeface="Avenir Next"/>
              </a:rPr>
              <a:t> is a township which, is spread across an area of 25 km</a:t>
            </a:r>
            <a:r>
              <a:rPr sz="1100" baseline="31999" dirty="0">
                <a:latin typeface="Avenir Next"/>
              </a:rPr>
              <a:t>2</a:t>
            </a:r>
            <a:r>
              <a:rPr sz="1100" dirty="0">
                <a:latin typeface="Avenir Next"/>
              </a:rPr>
              <a:t> in Yangon, Myanmar.</a:t>
            </a:r>
          </a:p>
        </p:txBody>
      </p:sp>
      <p:sp>
        <p:nvSpPr>
          <p:cNvPr id="26" name="Total population of 131, 563"/>
          <p:cNvSpPr txBox="1"/>
          <p:nvPr/>
        </p:nvSpPr>
        <p:spPr>
          <a:xfrm>
            <a:off x="950000" y="2298325"/>
            <a:ext cx="2167833" cy="2833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100" dirty="0"/>
              <a:t>Total population of 131, 563</a:t>
            </a:r>
          </a:p>
        </p:txBody>
      </p:sp>
      <p:sp>
        <p:nvSpPr>
          <p:cNvPr id="27" name="95% population have OSS"/>
          <p:cNvSpPr txBox="1"/>
          <p:nvPr/>
        </p:nvSpPr>
        <p:spPr>
          <a:xfrm>
            <a:off x="950000" y="2769296"/>
            <a:ext cx="1928307" cy="2833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 defTabSz="584200">
              <a:spcBef>
                <a:spcPts val="4200"/>
              </a:spcBef>
              <a:defRPr sz="1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1100" dirty="0"/>
              <a:t>95% population have OSS</a:t>
            </a:r>
          </a:p>
        </p:txBody>
      </p:sp>
      <p:grpSp>
        <p:nvGrpSpPr>
          <p:cNvPr id="28" name="Group"/>
          <p:cNvGrpSpPr/>
          <p:nvPr/>
        </p:nvGrpSpPr>
        <p:grpSpPr>
          <a:xfrm>
            <a:off x="568520" y="2771206"/>
            <a:ext cx="274321" cy="272165"/>
            <a:chOff x="0" y="0"/>
            <a:chExt cx="274320" cy="272163"/>
          </a:xfrm>
        </p:grpSpPr>
        <p:sp>
          <p:nvSpPr>
            <p:cNvPr id="29" name="Oval"/>
            <p:cNvSpPr/>
            <p:nvPr/>
          </p:nvSpPr>
          <p:spPr>
            <a:xfrm>
              <a:off x="0" y="0"/>
              <a:ext cx="274321" cy="272164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</a:defRPr>
              </a:pPr>
              <a:endParaRPr sz="2800">
                <a:latin typeface="Avenir Next"/>
              </a:endParaRPr>
            </a:p>
          </p:txBody>
        </p:sp>
        <p:pic>
          <p:nvPicPr>
            <p:cNvPr id="30" name="percentage-2-xxl.png" descr="percentage-2-xx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64239" y="62531"/>
              <a:ext cx="154427" cy="15442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31" name="Group"/>
          <p:cNvGrpSpPr/>
          <p:nvPr/>
        </p:nvGrpSpPr>
        <p:grpSpPr>
          <a:xfrm>
            <a:off x="568520" y="1817191"/>
            <a:ext cx="274321" cy="272165"/>
            <a:chOff x="0" y="0"/>
            <a:chExt cx="274320" cy="272163"/>
          </a:xfrm>
        </p:grpSpPr>
        <p:pic>
          <p:nvPicPr>
            <p:cNvPr id="32" name="240_F_115160847_UIie1Myol7prUg4lpnaHmSQ5fNale13z.jpg" descr="240_F_115160847_UIie1Myol7prUg4lpnaHmSQ5fNale13z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239" y="50283"/>
              <a:ext cx="154427" cy="15442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3" name="Oval"/>
            <p:cNvSpPr/>
            <p:nvPr/>
          </p:nvSpPr>
          <p:spPr>
            <a:xfrm>
              <a:off x="0" y="0"/>
              <a:ext cx="274321" cy="272164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</a:defRPr>
              </a:pPr>
              <a:endParaRPr sz="2800">
                <a:latin typeface="Avenir Next"/>
              </a:endParaRPr>
            </a:p>
          </p:txBody>
        </p:sp>
      </p:grpSp>
      <p:grpSp>
        <p:nvGrpSpPr>
          <p:cNvPr id="34" name="Group"/>
          <p:cNvGrpSpPr/>
          <p:nvPr/>
        </p:nvGrpSpPr>
        <p:grpSpPr>
          <a:xfrm>
            <a:off x="552491" y="2293672"/>
            <a:ext cx="274321" cy="272165"/>
            <a:chOff x="0" y="0"/>
            <a:chExt cx="274320" cy="272163"/>
          </a:xfrm>
        </p:grpSpPr>
        <p:pic>
          <p:nvPicPr>
            <p:cNvPr id="35" name="search-icon-7866.png" descr="search-icon-786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824" y="55953"/>
              <a:ext cx="154428" cy="15442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6" name="Oval"/>
            <p:cNvSpPr/>
            <p:nvPr/>
          </p:nvSpPr>
          <p:spPr>
            <a:xfrm>
              <a:off x="0" y="0"/>
              <a:ext cx="274321" cy="272164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blurRad="12700" dist="127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</a:defRPr>
              </a:pPr>
              <a:endParaRPr sz="2800">
                <a:latin typeface="Avenir Next"/>
              </a:endParaRPr>
            </a:p>
          </p:txBody>
        </p:sp>
      </p:grp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780332"/>
              </p:ext>
            </p:extLst>
          </p:nvPr>
        </p:nvGraphicFramePr>
        <p:xfrm>
          <a:off x="4981711" y="760718"/>
          <a:ext cx="4012123" cy="295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8" name="Group"/>
          <p:cNvGrpSpPr/>
          <p:nvPr/>
        </p:nvGrpSpPr>
        <p:grpSpPr>
          <a:xfrm>
            <a:off x="1814583" y="4416485"/>
            <a:ext cx="5677813" cy="2348209"/>
            <a:chOff x="0" y="0"/>
            <a:chExt cx="3847527" cy="1749541"/>
          </a:xfrm>
        </p:grpSpPr>
        <p:pic>
          <p:nvPicPr>
            <p:cNvPr id="39" name="Overall.png" descr="Overall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 rot="16200000">
              <a:off x="1186225" y="41469"/>
              <a:ext cx="1689101" cy="1685277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40" name="Line"/>
            <p:cNvSpPr/>
            <p:nvPr/>
          </p:nvSpPr>
          <p:spPr>
            <a:xfrm flipH="1" flipV="1">
              <a:off x="374834" y="1480696"/>
              <a:ext cx="1141604" cy="1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0508" tIns="20508" rIns="20508" bIns="20508" numCol="1" anchor="ctr">
              <a:noAutofit/>
            </a:bodyPr>
            <a:lstStyle/>
            <a:p>
              <a:pPr defTabSz="444996">
                <a:defRPr sz="1800"/>
              </a:pPr>
              <a:endParaRPr>
                <a:latin typeface="Avenir Next"/>
              </a:endParaRPr>
            </a:p>
          </p:txBody>
        </p:sp>
        <p:sp>
          <p:nvSpPr>
            <p:cNvPr id="41" name="Line"/>
            <p:cNvSpPr/>
            <p:nvPr/>
          </p:nvSpPr>
          <p:spPr>
            <a:xfrm flipH="1" flipV="1">
              <a:off x="394951" y="963464"/>
              <a:ext cx="948971" cy="1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0508" tIns="20508" rIns="20508" bIns="20508" numCol="1" anchor="ctr">
              <a:noAutofit/>
            </a:bodyPr>
            <a:lstStyle/>
            <a:p>
              <a:pPr defTabSz="444996">
                <a:defRPr sz="1800"/>
              </a:pPr>
              <a:endParaRPr>
                <a:latin typeface="Avenir Next"/>
              </a:endParaRPr>
            </a:p>
          </p:txBody>
        </p:sp>
        <p:sp>
          <p:nvSpPr>
            <p:cNvPr id="42" name="Line"/>
            <p:cNvSpPr/>
            <p:nvPr/>
          </p:nvSpPr>
          <p:spPr>
            <a:xfrm flipH="1" flipV="1">
              <a:off x="288260" y="419917"/>
              <a:ext cx="1314752" cy="1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0508" tIns="20508" rIns="20508" bIns="20508" numCol="1" anchor="ctr">
              <a:noAutofit/>
            </a:bodyPr>
            <a:lstStyle/>
            <a:p>
              <a:pPr defTabSz="444996">
                <a:defRPr sz="1800"/>
              </a:pPr>
              <a:endParaRPr>
                <a:latin typeface="Avenir Next"/>
              </a:endParaRPr>
            </a:p>
          </p:txBody>
        </p:sp>
        <p:sp>
          <p:nvSpPr>
            <p:cNvPr id="43" name="Line"/>
            <p:cNvSpPr/>
            <p:nvPr/>
          </p:nvSpPr>
          <p:spPr>
            <a:xfrm>
              <a:off x="2041753" y="1275329"/>
              <a:ext cx="1540509" cy="1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0508" tIns="20508" rIns="20508" bIns="20508" numCol="1" anchor="ctr">
              <a:noAutofit/>
            </a:bodyPr>
            <a:lstStyle/>
            <a:p>
              <a:pPr defTabSz="444996">
                <a:defRPr sz="1800"/>
              </a:pPr>
              <a:endParaRPr>
                <a:latin typeface="Avenir Next"/>
              </a:endParaRPr>
            </a:p>
          </p:txBody>
        </p:sp>
        <p:sp>
          <p:nvSpPr>
            <p:cNvPr id="44" name="Line"/>
            <p:cNvSpPr/>
            <p:nvPr/>
          </p:nvSpPr>
          <p:spPr>
            <a:xfrm>
              <a:off x="1934726" y="336694"/>
              <a:ext cx="1626439" cy="1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0508" tIns="20508" rIns="20508" bIns="20508" numCol="1" anchor="ctr">
              <a:noAutofit/>
            </a:bodyPr>
            <a:lstStyle/>
            <a:p>
              <a:pPr defTabSz="444996">
                <a:defRPr sz="1800"/>
              </a:pPr>
              <a:endParaRPr>
                <a:latin typeface="Avenir Next"/>
              </a:endParaRPr>
            </a:p>
          </p:txBody>
        </p:sp>
        <p:sp>
          <p:nvSpPr>
            <p:cNvPr id="45" name="Line"/>
            <p:cNvSpPr/>
            <p:nvPr/>
          </p:nvSpPr>
          <p:spPr>
            <a:xfrm>
              <a:off x="1559289" y="884107"/>
              <a:ext cx="1909258" cy="1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0508" tIns="20508" rIns="20508" bIns="20508" numCol="1" anchor="ctr">
              <a:noAutofit/>
            </a:bodyPr>
            <a:lstStyle/>
            <a:p>
              <a:pPr defTabSz="444996">
                <a:defRPr sz="1800"/>
              </a:pPr>
              <a:endParaRPr>
                <a:latin typeface="Avenir Next"/>
              </a:endParaRPr>
            </a:p>
          </p:txBody>
        </p:sp>
        <p:grpSp>
          <p:nvGrpSpPr>
            <p:cNvPr id="46" name="Group"/>
            <p:cNvGrpSpPr/>
            <p:nvPr/>
          </p:nvGrpSpPr>
          <p:grpSpPr>
            <a:xfrm>
              <a:off x="0" y="737458"/>
              <a:ext cx="393700" cy="397774"/>
              <a:chOff x="0" y="0"/>
              <a:chExt cx="393700" cy="397772"/>
            </a:xfrm>
          </p:grpSpPr>
          <p:sp>
            <p:nvSpPr>
              <p:cNvPr id="74" name="Group"/>
              <p:cNvSpPr/>
              <p:nvPr/>
            </p:nvSpPr>
            <p:spPr>
              <a:xfrm>
                <a:off x="0" y="0"/>
                <a:ext cx="393700" cy="397773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20508" tIns="20508" rIns="20508" bIns="20508" numCol="1" anchor="ctr">
                <a:noAutofit/>
              </a:bodyPr>
              <a:lstStyle/>
              <a:p>
                <a:pPr defTabSz="444996">
                  <a:defRPr sz="1800">
                    <a:solidFill>
                      <a:srgbClr val="FFFFFF"/>
                    </a:solidFill>
                  </a:defRPr>
                </a:pPr>
                <a:endParaRPr>
                  <a:latin typeface="Avenir Next"/>
                </a:endParaRPr>
              </a:p>
            </p:txBody>
          </p:sp>
          <p:pic>
            <p:nvPicPr>
              <p:cNvPr id="75" name="OGFB411-[Converted].png" descr="OGFB411-[Converted]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/>
              <a:stretch>
                <a:fillRect/>
              </a:stretch>
            </p:blipFill>
            <p:spPr>
              <a:xfrm>
                <a:off x="33542" y="102753"/>
                <a:ext cx="326616" cy="192267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82438"/>
                  </a:srgbClr>
                </a:outerShdw>
              </a:effectLst>
            </p:spPr>
          </p:pic>
        </p:grpSp>
        <p:grpSp>
          <p:nvGrpSpPr>
            <p:cNvPr id="47" name="Group"/>
            <p:cNvGrpSpPr/>
            <p:nvPr/>
          </p:nvGrpSpPr>
          <p:grpSpPr>
            <a:xfrm>
              <a:off x="0" y="137807"/>
              <a:ext cx="393700" cy="397774"/>
              <a:chOff x="0" y="0"/>
              <a:chExt cx="393700" cy="397772"/>
            </a:xfrm>
          </p:grpSpPr>
          <p:sp>
            <p:nvSpPr>
              <p:cNvPr id="72" name="Circle"/>
              <p:cNvSpPr/>
              <p:nvPr/>
            </p:nvSpPr>
            <p:spPr>
              <a:xfrm>
                <a:off x="0" y="0"/>
                <a:ext cx="393700" cy="397773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25400" dir="3935522" rotWithShape="0">
                  <a:srgbClr val="000000"/>
                </a:outerShdw>
              </a:effectLst>
            </p:spPr>
            <p:txBody>
              <a:bodyPr wrap="square" lIns="20508" tIns="20508" rIns="20508" bIns="20508" numCol="1" anchor="ctr">
                <a:noAutofit/>
              </a:bodyPr>
              <a:lstStyle/>
              <a:p>
                <a:pPr defTabSz="444996">
                  <a:defRPr sz="1800">
                    <a:solidFill>
                      <a:srgbClr val="FFFFFF"/>
                    </a:solidFill>
                  </a:defRPr>
                </a:pPr>
                <a:endParaRPr>
                  <a:latin typeface="Avenir Next"/>
                </a:endParaRPr>
              </a:p>
            </p:txBody>
          </p:sp>
          <p:pic>
            <p:nvPicPr>
              <p:cNvPr id="73" name="1.png" descr="1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49532" y="88398"/>
                <a:ext cx="294636" cy="220977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72955"/>
                  </a:srgbClr>
                </a:outerShdw>
              </a:effectLst>
            </p:spPr>
          </p:pic>
        </p:grpSp>
        <p:grpSp>
          <p:nvGrpSpPr>
            <p:cNvPr id="48" name="Group"/>
            <p:cNvGrpSpPr/>
            <p:nvPr/>
          </p:nvGrpSpPr>
          <p:grpSpPr>
            <a:xfrm>
              <a:off x="0" y="1351768"/>
              <a:ext cx="393700" cy="397774"/>
              <a:chOff x="0" y="0"/>
              <a:chExt cx="393700" cy="397772"/>
            </a:xfrm>
          </p:grpSpPr>
          <p:sp>
            <p:nvSpPr>
              <p:cNvPr id="70" name="Circle"/>
              <p:cNvSpPr/>
              <p:nvPr/>
            </p:nvSpPr>
            <p:spPr>
              <a:xfrm>
                <a:off x="0" y="0"/>
                <a:ext cx="393700" cy="397773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20508" tIns="20508" rIns="20508" bIns="20508" numCol="1" anchor="ctr">
                <a:noAutofit/>
              </a:bodyPr>
              <a:lstStyle/>
              <a:p>
                <a:pPr defTabSz="444996">
                  <a:defRPr sz="1800">
                    <a:solidFill>
                      <a:srgbClr val="FFFFFF"/>
                    </a:solidFill>
                  </a:defRPr>
                </a:pPr>
                <a:endParaRPr>
                  <a:latin typeface="Avenir Next"/>
                </a:endParaRPr>
              </a:p>
            </p:txBody>
          </p:sp>
          <p:pic>
            <p:nvPicPr>
              <p:cNvPr id="71" name="foodm_07.png" descr="foodm_07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41055" y="59000"/>
                <a:ext cx="311590" cy="328468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69859"/>
                  </a:srgbClr>
                </a:outerShdw>
              </a:effectLst>
            </p:spPr>
          </p:pic>
        </p:grpSp>
        <p:grpSp>
          <p:nvGrpSpPr>
            <p:cNvPr id="49" name="Group"/>
            <p:cNvGrpSpPr/>
            <p:nvPr/>
          </p:nvGrpSpPr>
          <p:grpSpPr>
            <a:xfrm>
              <a:off x="3453827" y="1259066"/>
              <a:ext cx="393701" cy="397774"/>
              <a:chOff x="0" y="0"/>
              <a:chExt cx="393700" cy="397772"/>
            </a:xfrm>
          </p:grpSpPr>
          <p:sp>
            <p:nvSpPr>
              <p:cNvPr id="68" name="Circle"/>
              <p:cNvSpPr/>
              <p:nvPr/>
            </p:nvSpPr>
            <p:spPr>
              <a:xfrm>
                <a:off x="0" y="0"/>
                <a:ext cx="393700" cy="397773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20508" tIns="20508" rIns="20508" bIns="20508" numCol="1" anchor="ctr">
                <a:noAutofit/>
              </a:bodyPr>
              <a:lstStyle/>
              <a:p>
                <a:pPr defTabSz="444996">
                  <a:defRPr sz="1800">
                    <a:solidFill>
                      <a:srgbClr val="FFFFFF"/>
                    </a:solidFill>
                  </a:defRPr>
                </a:pPr>
                <a:endParaRPr>
                  <a:latin typeface="Avenir Next"/>
                </a:endParaRPr>
              </a:p>
            </p:txBody>
          </p:sp>
          <p:pic>
            <p:nvPicPr>
              <p:cNvPr id="69" name="5.png" descr="5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54587" y="87842"/>
                <a:ext cx="284526" cy="22208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50" name="Group"/>
            <p:cNvGrpSpPr/>
            <p:nvPr/>
          </p:nvGrpSpPr>
          <p:grpSpPr>
            <a:xfrm>
              <a:off x="3453827" y="137807"/>
              <a:ext cx="393701" cy="397774"/>
              <a:chOff x="0" y="0"/>
              <a:chExt cx="393700" cy="397772"/>
            </a:xfrm>
          </p:grpSpPr>
          <p:sp>
            <p:nvSpPr>
              <p:cNvPr id="66" name="Group"/>
              <p:cNvSpPr/>
              <p:nvPr/>
            </p:nvSpPr>
            <p:spPr>
              <a:xfrm>
                <a:off x="0" y="0"/>
                <a:ext cx="393700" cy="397773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20508" tIns="20508" rIns="20508" bIns="20508" numCol="1" anchor="ctr">
                <a:noAutofit/>
              </a:bodyPr>
              <a:lstStyle/>
              <a:p>
                <a:pPr defTabSz="444996">
                  <a:defRPr sz="1800">
                    <a:solidFill>
                      <a:srgbClr val="FFFFFF"/>
                    </a:solidFill>
                  </a:defRPr>
                </a:pPr>
                <a:endParaRPr>
                  <a:latin typeface="Avenir Next"/>
                </a:endParaRPr>
              </a:p>
            </p:txBody>
          </p:sp>
          <p:pic>
            <p:nvPicPr>
              <p:cNvPr id="67" name="10867-NMSMVM.png" descr="10867-NMSMVM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53040" y="86235"/>
                <a:ext cx="287620" cy="22530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51" name="Group"/>
            <p:cNvGrpSpPr/>
            <p:nvPr/>
          </p:nvGrpSpPr>
          <p:grpSpPr>
            <a:xfrm>
              <a:off x="3453827" y="699711"/>
              <a:ext cx="393701" cy="397773"/>
              <a:chOff x="0" y="130964"/>
              <a:chExt cx="393700" cy="397772"/>
            </a:xfrm>
          </p:grpSpPr>
          <p:sp>
            <p:nvSpPr>
              <p:cNvPr id="64" name="Group"/>
              <p:cNvSpPr/>
              <p:nvPr/>
            </p:nvSpPr>
            <p:spPr>
              <a:xfrm>
                <a:off x="0" y="130964"/>
                <a:ext cx="393700" cy="397774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20508" tIns="20508" rIns="20508" bIns="20508" numCol="1" anchor="ctr">
                <a:noAutofit/>
              </a:bodyPr>
              <a:lstStyle/>
              <a:p>
                <a:pPr defTabSz="444996">
                  <a:defRPr sz="1800">
                    <a:solidFill>
                      <a:srgbClr val="FFFFFF"/>
                    </a:solidFill>
                  </a:defRPr>
                </a:pPr>
                <a:endParaRPr>
                  <a:latin typeface="Avenir Next"/>
                </a:endParaRPr>
              </a:p>
            </p:txBody>
          </p:sp>
          <p:pic>
            <p:nvPicPr>
              <p:cNvPr id="65" name="13564-NP3TAB.png" descr="13564-NP3TAB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76330" y="157973"/>
                <a:ext cx="241040" cy="31569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>
                <a:outerShdw dir="5400000" rotWithShape="0">
                  <a:srgbClr val="000000">
                    <a:alpha val="64137"/>
                  </a:srgbClr>
                </a:outerShdw>
              </a:effectLst>
            </p:spPr>
          </p:pic>
        </p:grpSp>
        <p:sp>
          <p:nvSpPr>
            <p:cNvPr id="52" name="Infrastructure"/>
            <p:cNvSpPr/>
            <p:nvPr/>
          </p:nvSpPr>
          <p:spPr>
            <a:xfrm>
              <a:off x="2895039" y="1151902"/>
              <a:ext cx="560360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600" b="1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000"/>
                <a:t>Infrastructure</a:t>
              </a:r>
            </a:p>
          </p:txBody>
        </p:sp>
        <p:sp>
          <p:nvSpPr>
            <p:cNvPr id="53" name="57%"/>
            <p:cNvSpPr/>
            <p:nvPr/>
          </p:nvSpPr>
          <p:spPr>
            <a:xfrm>
              <a:off x="3553290" y="0"/>
              <a:ext cx="251116" cy="1397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700" b="1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57%</a:t>
              </a:r>
            </a:p>
          </p:txBody>
        </p:sp>
        <p:sp>
          <p:nvSpPr>
            <p:cNvPr id="54" name="Regulatory"/>
            <p:cNvSpPr/>
            <p:nvPr/>
          </p:nvSpPr>
          <p:spPr>
            <a:xfrm>
              <a:off x="2786147" y="737458"/>
              <a:ext cx="560360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r" defTabSz="444996">
                <a:defRPr sz="600" b="1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000"/>
                <a:t>Regulatory</a:t>
              </a:r>
            </a:p>
          </p:txBody>
        </p:sp>
        <p:sp>
          <p:nvSpPr>
            <p:cNvPr id="55" name="49%"/>
            <p:cNvSpPr/>
            <p:nvPr/>
          </p:nvSpPr>
          <p:spPr>
            <a:xfrm>
              <a:off x="3553290" y="552951"/>
              <a:ext cx="251116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700" b="1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49%</a:t>
              </a:r>
            </a:p>
          </p:txBody>
        </p:sp>
        <p:sp>
          <p:nvSpPr>
            <p:cNvPr id="56" name="84%"/>
            <p:cNvSpPr/>
            <p:nvPr/>
          </p:nvSpPr>
          <p:spPr>
            <a:xfrm>
              <a:off x="3565990" y="1119366"/>
              <a:ext cx="251116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700" b="1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84%</a:t>
              </a:r>
            </a:p>
          </p:txBody>
        </p:sp>
        <p:sp>
          <p:nvSpPr>
            <p:cNvPr id="57" name="Institutional"/>
            <p:cNvSpPr/>
            <p:nvPr/>
          </p:nvSpPr>
          <p:spPr>
            <a:xfrm>
              <a:off x="2722721" y="198688"/>
              <a:ext cx="560360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r" defTabSz="444996">
                <a:defRPr sz="600" b="1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000"/>
                <a:t>Institutional</a:t>
              </a:r>
            </a:p>
          </p:txBody>
        </p:sp>
        <p:sp>
          <p:nvSpPr>
            <p:cNvPr id="58" name="Capacity"/>
            <p:cNvSpPr/>
            <p:nvPr/>
          </p:nvSpPr>
          <p:spPr>
            <a:xfrm>
              <a:off x="490096" y="248174"/>
              <a:ext cx="560360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600" b="1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000" dirty="0"/>
                <a:t>Capacity</a:t>
              </a:r>
            </a:p>
          </p:txBody>
        </p:sp>
        <p:sp>
          <p:nvSpPr>
            <p:cNvPr id="59" name="Awareness"/>
            <p:cNvSpPr/>
            <p:nvPr/>
          </p:nvSpPr>
          <p:spPr>
            <a:xfrm>
              <a:off x="490096" y="800680"/>
              <a:ext cx="560360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600" b="1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000"/>
                <a:t>Awareness</a:t>
              </a:r>
            </a:p>
          </p:txBody>
        </p:sp>
        <p:sp>
          <p:nvSpPr>
            <p:cNvPr id="60" name="Financial &amp; Management"/>
            <p:cNvSpPr/>
            <p:nvPr/>
          </p:nvSpPr>
          <p:spPr>
            <a:xfrm>
              <a:off x="516088" y="1347346"/>
              <a:ext cx="878146" cy="266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600" b="1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000"/>
                <a:t>Financial &amp; Management</a:t>
              </a:r>
            </a:p>
          </p:txBody>
        </p:sp>
        <p:sp>
          <p:nvSpPr>
            <p:cNvPr id="61" name="74%"/>
            <p:cNvSpPr/>
            <p:nvPr/>
          </p:nvSpPr>
          <p:spPr>
            <a:xfrm>
              <a:off x="96692" y="0"/>
              <a:ext cx="251116" cy="1397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700" b="1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74%</a:t>
              </a:r>
            </a:p>
          </p:txBody>
        </p:sp>
        <p:sp>
          <p:nvSpPr>
            <p:cNvPr id="62" name="64%"/>
            <p:cNvSpPr/>
            <p:nvPr/>
          </p:nvSpPr>
          <p:spPr>
            <a:xfrm>
              <a:off x="95853" y="595597"/>
              <a:ext cx="251116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700" b="1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64%</a:t>
              </a:r>
            </a:p>
          </p:txBody>
        </p:sp>
        <p:sp>
          <p:nvSpPr>
            <p:cNvPr id="63" name="62%"/>
            <p:cNvSpPr/>
            <p:nvPr/>
          </p:nvSpPr>
          <p:spPr>
            <a:xfrm>
              <a:off x="96692" y="1205479"/>
              <a:ext cx="251116" cy="1397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0508" tIns="20508" rIns="20508" bIns="20508" numCol="1" anchor="ctr">
              <a:noAutofit/>
            </a:bodyPr>
            <a:lstStyle>
              <a:lvl1pPr algn="l" defTabSz="444996">
                <a:defRPr sz="700" b="1">
                  <a:solidFill>
                    <a:srgbClr val="53585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t>62%</a:t>
              </a:r>
            </a:p>
          </p:txBody>
        </p:sp>
      </p:grpSp>
      <p:sp>
        <p:nvSpPr>
          <p:cNvPr id="76" name="Title 1"/>
          <p:cNvSpPr txBox="1">
            <a:spLocks/>
          </p:cNvSpPr>
          <p:nvPr/>
        </p:nvSpPr>
        <p:spPr>
          <a:xfrm>
            <a:off x="479256" y="44831"/>
            <a:ext cx="8193039" cy="552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69" b="1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Aharoni" panose="02010803020104030203" pitchFamily="2" charset="-79"/>
              </a:rPr>
              <a:t>Situational Assessment Tool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39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683</Words>
  <Application>Microsoft Office PowerPoint</Application>
  <PresentationFormat>画面に合わせる (4:3)</PresentationFormat>
  <Paragraphs>184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Theme</vt:lpstr>
      <vt:lpstr>Fecal Sludge Management in South and South East Asia: Needs and Interventions</vt:lpstr>
      <vt:lpstr>Hurry up in the toilet: 4.3 Billion are waiting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CASE STUDY:  Mingalar Taung Nyunt Township, Myanmar</vt:lpstr>
      <vt:lpstr>CASE STUDY:  Khulna, Bangladesh</vt:lpstr>
      <vt:lpstr>PowerPoint プレゼンテーション</vt:lpstr>
      <vt:lpstr>We create a bridge for sanitation innovations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Fecal Sludge Management in South and South East Asia</dc:title>
  <dc:creator>ยุทธชัย</dc:creator>
  <cp:lastModifiedBy>asayama</cp:lastModifiedBy>
  <cp:revision>52</cp:revision>
  <dcterms:created xsi:type="dcterms:W3CDTF">2017-08-20T20:58:47Z</dcterms:created>
  <dcterms:modified xsi:type="dcterms:W3CDTF">2017-08-28T11:26:08Z</dcterms:modified>
</cp:coreProperties>
</file>